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rimo Bold Italics" charset="1" panose="020B0704020202090204"/>
      <p:regular r:id="rId24"/>
    </p:embeddedFont>
    <p:embeddedFont>
      <p:font typeface="League Spartan" charset="1" panose="00000800000000000000"/>
      <p:regular r:id="rId25"/>
    </p:embeddedFont>
    <p:embeddedFont>
      <p:font typeface="Playpen Sans Bold" charset="1" panose="00000000000000000000"/>
      <p:regular r:id="rId26"/>
    </p:embeddedFont>
    <p:embeddedFont>
      <p:font typeface="Canva Sans Bold Italics" charset="1" panose="020B0803030501040103"/>
      <p:regular r:id="rId27"/>
    </p:embeddedFont>
    <p:embeddedFont>
      <p:font typeface="Arimo Bold" charset="1" panose="020B0704020202020204"/>
      <p:regular r:id="rId28"/>
    </p:embeddedFont>
    <p:embeddedFont>
      <p:font typeface="Arial Bold" charset="1" panose="020B0802020202020204"/>
      <p:regular r:id="rId29"/>
    </p:embeddedFont>
    <p:embeddedFont>
      <p:font typeface="Arial" charset="1" panose="020B0502020202020204"/>
      <p:regular r:id="rId30"/>
    </p:embeddedFont>
    <p:embeddedFont>
      <p:font typeface="Garet Bold" charset="1" panose="00000000000000000000"/>
      <p:regular r:id="rId31"/>
    </p:embeddedFont>
    <p:embeddedFont>
      <p:font typeface="Poppins Bold Italics" charset="1" panose="00000800000000000000"/>
      <p:regular r:id="rId32"/>
    </p:embeddedFont>
    <p:embeddedFont>
      <p:font typeface="Poppins Italics" charset="1" panose="00000500000000000000"/>
      <p:regular r:id="rId33"/>
    </p:embeddedFont>
    <p:embeddedFont>
      <p:font typeface="Canva Sans Bold" charset="1" panose="020B0803030501040103"/>
      <p:regular r:id="rId34"/>
    </p:embeddedFont>
    <p:embeddedFont>
      <p:font typeface="Canva Sans" charset="1" panose="020B0503030501040103"/>
      <p:regular r:id="rId35"/>
    </p:embeddedFont>
    <p:embeddedFont>
      <p:font typeface="Arimo" charset="1" panose="020B0604020202020204"/>
      <p:regular r:id="rId36"/>
    </p:embeddedFont>
    <p:embeddedFont>
      <p:font typeface="Garet" charset="1" panose="00000000000000000000"/>
      <p:regular r:id="rId37"/>
    </p:embeddedFont>
    <p:embeddedFont>
      <p:font typeface="Canva Sans Italics" charset="1" panose="020B0503030501040103"/>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14" Target="../media/image70.png" Type="http://schemas.openxmlformats.org/officeDocument/2006/relationships/image"/><Relationship Id="rId15" Target="../media/image71.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9.png" Type="http://schemas.openxmlformats.org/officeDocument/2006/relationships/image"/><Relationship Id="rId19" Target="../media/image10.svg" Type="http://schemas.openxmlformats.org/officeDocument/2006/relationships/image"/><Relationship Id="rId2" Target="../media/image60.png" Type="http://schemas.openxmlformats.org/officeDocument/2006/relationships/image"/><Relationship Id="rId20" Target="../media/image53.png" Type="http://schemas.openxmlformats.org/officeDocument/2006/relationships/image"/><Relationship Id="rId21" Target="../media/image54.sv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6.png" Type="http://schemas.openxmlformats.org/officeDocument/2006/relationships/image"/><Relationship Id="rId17" Target="../media/image27.svg" Type="http://schemas.openxmlformats.org/officeDocument/2006/relationships/image"/><Relationship Id="rId18" Target="../media/image28.png" Type="http://schemas.openxmlformats.org/officeDocument/2006/relationships/image"/><Relationship Id="rId19" Target="../media/image29.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38.png" Type="http://schemas.openxmlformats.org/officeDocument/2006/relationships/image"/><Relationship Id="rId19" Target="../media/image39.svg" Type="http://schemas.openxmlformats.org/officeDocument/2006/relationships/image"/><Relationship Id="rId2" Target="../media/image30.png" Type="http://schemas.openxmlformats.org/officeDocument/2006/relationships/image"/><Relationship Id="rId20" Target="../media/image24.png" Type="http://schemas.openxmlformats.org/officeDocument/2006/relationships/image"/><Relationship Id="rId21" Target="../media/image25.sv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jpeg" Type="http://schemas.openxmlformats.org/officeDocument/2006/relationships/image"/><Relationship Id="rId4" Target="../media/image52.jpe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22" Target="../media/image55.png" Type="http://schemas.openxmlformats.org/officeDocument/2006/relationships/image"/><Relationship Id="rId23" Target="../media/image56.pn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22" Target="../media/image57.pn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22" Target="../media/image58.jpe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2068650" y="7158702"/>
            <a:ext cx="22129750" cy="4213322"/>
          </a:xfrm>
          <a:custGeom>
            <a:avLst/>
            <a:gdLst/>
            <a:ahLst/>
            <a:cxnLst/>
            <a:rect r="r" b="b" t="t" l="l"/>
            <a:pathLst>
              <a:path h="4213322" w="22129750">
                <a:moveTo>
                  <a:pt x="0" y="0"/>
                </a:moveTo>
                <a:lnTo>
                  <a:pt x="22129750" y="0"/>
                </a:lnTo>
                <a:lnTo>
                  <a:pt x="22129750" y="4213322"/>
                </a:lnTo>
                <a:lnTo>
                  <a:pt x="0" y="4213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05750" y="7610751"/>
            <a:ext cx="22129750" cy="4213322"/>
          </a:xfrm>
          <a:custGeom>
            <a:avLst/>
            <a:gdLst/>
            <a:ahLst/>
            <a:cxnLst/>
            <a:rect r="r" b="b" t="t" l="l"/>
            <a:pathLst>
              <a:path h="4213322" w="22129750">
                <a:moveTo>
                  <a:pt x="0" y="0"/>
                </a:moveTo>
                <a:lnTo>
                  <a:pt x="22129750" y="0"/>
                </a:lnTo>
                <a:lnTo>
                  <a:pt x="22129750" y="4213321"/>
                </a:lnTo>
                <a:lnTo>
                  <a:pt x="0" y="42133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96923" y="412618"/>
            <a:ext cx="4427103" cy="1703604"/>
          </a:xfrm>
          <a:custGeom>
            <a:avLst/>
            <a:gdLst/>
            <a:ahLst/>
            <a:cxnLst/>
            <a:rect r="r" b="b" t="t" l="l"/>
            <a:pathLst>
              <a:path h="1703604" w="4427103">
                <a:moveTo>
                  <a:pt x="0" y="0"/>
                </a:moveTo>
                <a:lnTo>
                  <a:pt x="4427103" y="0"/>
                </a:lnTo>
                <a:lnTo>
                  <a:pt x="4427103" y="1703604"/>
                </a:lnTo>
                <a:lnTo>
                  <a:pt x="0" y="1703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1458" y="668360"/>
            <a:ext cx="2304150" cy="1593694"/>
          </a:xfrm>
          <a:custGeom>
            <a:avLst/>
            <a:gdLst/>
            <a:ahLst/>
            <a:cxnLst/>
            <a:rect r="r" b="b" t="t" l="l"/>
            <a:pathLst>
              <a:path h="1593694" w="2304150">
                <a:moveTo>
                  <a:pt x="0" y="0"/>
                </a:moveTo>
                <a:lnTo>
                  <a:pt x="2304150" y="0"/>
                </a:lnTo>
                <a:lnTo>
                  <a:pt x="2304150" y="1593694"/>
                </a:lnTo>
                <a:lnTo>
                  <a:pt x="0" y="15936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331" y="6900688"/>
            <a:ext cx="917264" cy="1355017"/>
          </a:xfrm>
          <a:custGeom>
            <a:avLst/>
            <a:gdLst/>
            <a:ahLst/>
            <a:cxnLst/>
            <a:rect r="r" b="b" t="t" l="l"/>
            <a:pathLst>
              <a:path h="1355017" w="917264">
                <a:moveTo>
                  <a:pt x="0" y="0"/>
                </a:moveTo>
                <a:lnTo>
                  <a:pt x="917264" y="0"/>
                </a:lnTo>
                <a:lnTo>
                  <a:pt x="917264" y="1355018"/>
                </a:lnTo>
                <a:lnTo>
                  <a:pt x="0" y="13550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5969272" y="6394921"/>
            <a:ext cx="1632395" cy="1704094"/>
          </a:xfrm>
          <a:custGeom>
            <a:avLst/>
            <a:gdLst/>
            <a:ahLst/>
            <a:cxnLst/>
            <a:rect r="r" b="b" t="t" l="l"/>
            <a:pathLst>
              <a:path h="1704094" w="1632395">
                <a:moveTo>
                  <a:pt x="0" y="0"/>
                </a:moveTo>
                <a:lnTo>
                  <a:pt x="1632394" y="0"/>
                </a:lnTo>
                <a:lnTo>
                  <a:pt x="1632394" y="1704095"/>
                </a:lnTo>
                <a:lnTo>
                  <a:pt x="0" y="170409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392454" y="8684331"/>
            <a:ext cx="7269297" cy="525797"/>
            <a:chOff x="0" y="0"/>
            <a:chExt cx="9692396" cy="701062"/>
          </a:xfrm>
        </p:grpSpPr>
        <p:sp>
          <p:nvSpPr>
            <p:cNvPr name="Freeform 10" id="10"/>
            <p:cNvSpPr/>
            <p:nvPr/>
          </p:nvSpPr>
          <p:spPr>
            <a:xfrm flipH="false" flipV="false" rot="0">
              <a:off x="0" y="0"/>
              <a:ext cx="9692396" cy="701062"/>
            </a:xfrm>
            <a:custGeom>
              <a:avLst/>
              <a:gdLst/>
              <a:ahLst/>
              <a:cxnLst/>
              <a:rect r="r" b="b" t="t" l="l"/>
              <a:pathLst>
                <a:path h="701062" w="9692396">
                  <a:moveTo>
                    <a:pt x="0" y="0"/>
                  </a:moveTo>
                  <a:lnTo>
                    <a:pt x="9692396" y="0"/>
                  </a:lnTo>
                  <a:lnTo>
                    <a:pt x="9692396" y="701062"/>
                  </a:lnTo>
                  <a:lnTo>
                    <a:pt x="0" y="701062"/>
                  </a:lnTo>
                  <a:close/>
                </a:path>
              </a:pathLst>
            </a:custGeom>
            <a:solidFill>
              <a:srgbClr val="000000">
                <a:alpha val="0"/>
              </a:srgbClr>
            </a:solidFill>
          </p:spPr>
        </p:sp>
        <p:sp>
          <p:nvSpPr>
            <p:cNvPr name="TextBox 11" id="11"/>
            <p:cNvSpPr txBox="true"/>
            <p:nvPr/>
          </p:nvSpPr>
          <p:spPr>
            <a:xfrm>
              <a:off x="0" y="-19050"/>
              <a:ext cx="9692396" cy="720112"/>
            </a:xfrm>
            <a:prstGeom prst="rect">
              <a:avLst/>
            </a:prstGeom>
          </p:spPr>
          <p:txBody>
            <a:bodyPr anchor="t" rtlCol="false" tIns="0" lIns="0" bIns="0" rIns="0"/>
            <a:lstStyle/>
            <a:p>
              <a:pPr algn="l">
                <a:lnSpc>
                  <a:spcPts val="3119"/>
                </a:lnSpc>
              </a:pPr>
              <a:r>
                <a:rPr lang="en-US" b="true" sz="2599" i="true">
                  <a:solidFill>
                    <a:srgbClr val="000000"/>
                  </a:solidFill>
                  <a:latin typeface="Arimo Bold Italics"/>
                  <a:ea typeface="Arimo Bold Italics"/>
                  <a:cs typeface="Arimo Bold Italics"/>
                  <a:sym typeface="Arimo Bold Italics"/>
                </a:rPr>
                <a:t>PROJECT CO-ORDINATOR: RamPal Singh</a:t>
              </a:r>
            </a:p>
          </p:txBody>
        </p:sp>
      </p:grpSp>
      <p:grpSp>
        <p:nvGrpSpPr>
          <p:cNvPr name="Group 12" id="12"/>
          <p:cNvGrpSpPr/>
          <p:nvPr/>
        </p:nvGrpSpPr>
        <p:grpSpPr>
          <a:xfrm rot="0">
            <a:off x="625963" y="3789916"/>
            <a:ext cx="4299735" cy="550049"/>
            <a:chOff x="0" y="0"/>
            <a:chExt cx="5732980" cy="733399"/>
          </a:xfrm>
        </p:grpSpPr>
        <p:sp>
          <p:nvSpPr>
            <p:cNvPr name="Freeform 13" id="13"/>
            <p:cNvSpPr/>
            <p:nvPr/>
          </p:nvSpPr>
          <p:spPr>
            <a:xfrm flipH="false" flipV="false" rot="0">
              <a:off x="0" y="0"/>
              <a:ext cx="5732980" cy="733399"/>
            </a:xfrm>
            <a:custGeom>
              <a:avLst/>
              <a:gdLst/>
              <a:ahLst/>
              <a:cxnLst/>
              <a:rect r="r" b="b" t="t" l="l"/>
              <a:pathLst>
                <a:path h="733399" w="5732980">
                  <a:moveTo>
                    <a:pt x="0" y="0"/>
                  </a:moveTo>
                  <a:lnTo>
                    <a:pt x="5732980" y="0"/>
                  </a:lnTo>
                  <a:lnTo>
                    <a:pt x="5732980" y="733399"/>
                  </a:lnTo>
                  <a:lnTo>
                    <a:pt x="0" y="733399"/>
                  </a:lnTo>
                  <a:close/>
                </a:path>
              </a:pathLst>
            </a:custGeom>
            <a:solidFill>
              <a:srgbClr val="000000">
                <a:alpha val="0"/>
              </a:srgbClr>
            </a:solidFill>
          </p:spPr>
        </p:sp>
        <p:sp>
          <p:nvSpPr>
            <p:cNvPr name="TextBox 14" id="14"/>
            <p:cNvSpPr txBox="true"/>
            <p:nvPr/>
          </p:nvSpPr>
          <p:spPr>
            <a:xfrm>
              <a:off x="0" y="-19050"/>
              <a:ext cx="5732980" cy="752449"/>
            </a:xfrm>
            <a:prstGeom prst="rect">
              <a:avLst/>
            </a:prstGeom>
          </p:spPr>
          <p:txBody>
            <a:bodyPr anchor="t" rtlCol="false" tIns="0" lIns="0" bIns="0" rIns="0"/>
            <a:lstStyle/>
            <a:p>
              <a:pPr algn="l">
                <a:lnSpc>
                  <a:spcPts val="3239"/>
                </a:lnSpc>
              </a:pPr>
              <a:r>
                <a:rPr lang="en-US" b="true" sz="2699" i="true">
                  <a:solidFill>
                    <a:srgbClr val="000000"/>
                  </a:solidFill>
                  <a:latin typeface="Arimo Bold Italics"/>
                  <a:ea typeface="Arimo Bold Italics"/>
                  <a:cs typeface="Arimo Bold Italics"/>
                  <a:sym typeface="Arimo Bold Italics"/>
                </a:rPr>
                <a:t>DOMAIN : AGRICULTURE</a:t>
              </a:r>
            </a:p>
          </p:txBody>
        </p:sp>
      </p:grpSp>
      <p:grpSp>
        <p:nvGrpSpPr>
          <p:cNvPr name="Group 15" id="15"/>
          <p:cNvGrpSpPr/>
          <p:nvPr/>
        </p:nvGrpSpPr>
        <p:grpSpPr>
          <a:xfrm rot="0">
            <a:off x="625963" y="3200385"/>
            <a:ext cx="7035788" cy="550050"/>
            <a:chOff x="0" y="0"/>
            <a:chExt cx="8310290" cy="649689"/>
          </a:xfrm>
        </p:grpSpPr>
        <p:sp>
          <p:nvSpPr>
            <p:cNvPr name="Freeform 16" id="16"/>
            <p:cNvSpPr/>
            <p:nvPr/>
          </p:nvSpPr>
          <p:spPr>
            <a:xfrm flipH="false" flipV="false" rot="0">
              <a:off x="0" y="0"/>
              <a:ext cx="8310290" cy="649689"/>
            </a:xfrm>
            <a:custGeom>
              <a:avLst/>
              <a:gdLst/>
              <a:ahLst/>
              <a:cxnLst/>
              <a:rect r="r" b="b" t="t" l="l"/>
              <a:pathLst>
                <a:path h="649689" w="8310290">
                  <a:moveTo>
                    <a:pt x="0" y="0"/>
                  </a:moveTo>
                  <a:lnTo>
                    <a:pt x="8310290" y="0"/>
                  </a:lnTo>
                  <a:lnTo>
                    <a:pt x="8310290" y="649689"/>
                  </a:lnTo>
                  <a:lnTo>
                    <a:pt x="0" y="649689"/>
                  </a:lnTo>
                  <a:close/>
                </a:path>
              </a:pathLst>
            </a:custGeom>
            <a:solidFill>
              <a:srgbClr val="000000">
                <a:alpha val="0"/>
              </a:srgbClr>
            </a:solidFill>
          </p:spPr>
        </p:sp>
        <p:sp>
          <p:nvSpPr>
            <p:cNvPr name="TextBox 17" id="17"/>
            <p:cNvSpPr txBox="true"/>
            <p:nvPr/>
          </p:nvSpPr>
          <p:spPr>
            <a:xfrm>
              <a:off x="0" y="-19050"/>
              <a:ext cx="8310290" cy="668739"/>
            </a:xfrm>
            <a:prstGeom prst="rect">
              <a:avLst/>
            </a:prstGeom>
          </p:spPr>
          <p:txBody>
            <a:bodyPr anchor="t" rtlCol="false" tIns="0" lIns="0" bIns="0" rIns="0"/>
            <a:lstStyle/>
            <a:p>
              <a:pPr algn="l">
                <a:lnSpc>
                  <a:spcPts val="3240"/>
                </a:lnSpc>
              </a:pPr>
              <a:r>
                <a:rPr lang="en-US" b="true" sz="2700" i="true" spc="-30">
                  <a:solidFill>
                    <a:srgbClr val="000000"/>
                  </a:solidFill>
                  <a:latin typeface="Arimo Bold Italics"/>
                  <a:ea typeface="Arimo Bold Italics"/>
                  <a:cs typeface="Arimo Bold Italics"/>
                  <a:sym typeface="Arimo Bold Italics"/>
                </a:rPr>
                <a:t>PROJECT ID : 2DS_MP05_2024</a:t>
              </a:r>
            </a:p>
          </p:txBody>
        </p:sp>
      </p:grpSp>
      <p:sp>
        <p:nvSpPr>
          <p:cNvPr name="Freeform 18" id="18"/>
          <p:cNvSpPr/>
          <p:nvPr/>
        </p:nvSpPr>
        <p:spPr>
          <a:xfrm flipH="false" flipV="false" rot="0">
            <a:off x="12363125" y="681535"/>
            <a:ext cx="5259365" cy="2123293"/>
          </a:xfrm>
          <a:custGeom>
            <a:avLst/>
            <a:gdLst/>
            <a:ahLst/>
            <a:cxnLst/>
            <a:rect r="r" b="b" t="t" l="l"/>
            <a:pathLst>
              <a:path h="2123293" w="5259365">
                <a:moveTo>
                  <a:pt x="0" y="0"/>
                </a:moveTo>
                <a:lnTo>
                  <a:pt x="5259365" y="0"/>
                </a:lnTo>
                <a:lnTo>
                  <a:pt x="5259365" y="2123293"/>
                </a:lnTo>
                <a:lnTo>
                  <a:pt x="0" y="2123293"/>
                </a:lnTo>
                <a:lnTo>
                  <a:pt x="0" y="0"/>
                </a:lnTo>
                <a:close/>
              </a:path>
            </a:pathLst>
          </a:custGeom>
          <a:blipFill>
            <a:blip r:embed="rId16"/>
            <a:stretch>
              <a:fillRect l="0" t="-67081" r="0" b="-80617"/>
            </a:stretch>
          </a:blipFill>
        </p:spPr>
      </p:sp>
      <p:sp>
        <p:nvSpPr>
          <p:cNvPr name="TextBox 19" id="19"/>
          <p:cNvSpPr txBox="true"/>
          <p:nvPr/>
        </p:nvSpPr>
        <p:spPr>
          <a:xfrm rot="0">
            <a:off x="-1145970" y="847725"/>
            <a:ext cx="12529537" cy="1609938"/>
          </a:xfrm>
          <a:prstGeom prst="rect">
            <a:avLst/>
          </a:prstGeom>
        </p:spPr>
        <p:txBody>
          <a:bodyPr anchor="t" rtlCol="false" tIns="0" lIns="0" bIns="0" rIns="0">
            <a:spAutoFit/>
          </a:bodyPr>
          <a:lstStyle/>
          <a:p>
            <a:pPr algn="ctr">
              <a:lnSpc>
                <a:spcPts val="13186"/>
              </a:lnSpc>
              <a:spcBef>
                <a:spcPct val="0"/>
              </a:spcBef>
            </a:pPr>
            <a:r>
              <a:rPr lang="en-US" sz="9418">
                <a:solidFill>
                  <a:srgbClr val="191C4A"/>
                </a:solidFill>
                <a:latin typeface="League Spartan"/>
                <a:ea typeface="League Spartan"/>
                <a:cs typeface="League Spartan"/>
                <a:sym typeface="League Spartan"/>
              </a:rPr>
              <a:t>SMART KRISHI</a:t>
            </a:r>
          </a:p>
        </p:txBody>
      </p:sp>
      <p:sp>
        <p:nvSpPr>
          <p:cNvPr name="TextBox 20" id="20"/>
          <p:cNvSpPr txBox="true"/>
          <p:nvPr/>
        </p:nvSpPr>
        <p:spPr>
          <a:xfrm rot="0">
            <a:off x="625963" y="2195379"/>
            <a:ext cx="6802279" cy="580391"/>
          </a:xfrm>
          <a:prstGeom prst="rect">
            <a:avLst/>
          </a:prstGeom>
        </p:spPr>
        <p:txBody>
          <a:bodyPr anchor="t" rtlCol="false" tIns="0" lIns="0" bIns="0" rIns="0">
            <a:spAutoFit/>
          </a:bodyPr>
          <a:lstStyle/>
          <a:p>
            <a:pPr algn="l">
              <a:lnSpc>
                <a:spcPts val="4759"/>
              </a:lnSpc>
              <a:spcBef>
                <a:spcPct val="0"/>
              </a:spcBef>
            </a:pPr>
            <a:r>
              <a:rPr lang="en-US" b="true" sz="3399">
                <a:solidFill>
                  <a:srgbClr val="191C4A"/>
                </a:solidFill>
                <a:latin typeface="Playpen Sans Bold"/>
                <a:ea typeface="Playpen Sans Bold"/>
                <a:cs typeface="Playpen Sans Bold"/>
                <a:sym typeface="Playpen Sans Bold"/>
              </a:rPr>
              <a:t>Modern Tools Ancient Farming</a:t>
            </a:r>
          </a:p>
        </p:txBody>
      </p:sp>
      <p:sp>
        <p:nvSpPr>
          <p:cNvPr name="TextBox 21" id="21"/>
          <p:cNvSpPr txBox="true"/>
          <p:nvPr/>
        </p:nvSpPr>
        <p:spPr>
          <a:xfrm rot="0">
            <a:off x="-254216" y="5016240"/>
            <a:ext cx="6782175" cy="2527935"/>
          </a:xfrm>
          <a:prstGeom prst="rect">
            <a:avLst/>
          </a:prstGeom>
        </p:spPr>
        <p:txBody>
          <a:bodyPr anchor="t" rtlCol="false" tIns="0" lIns="0" bIns="0" rIns="0">
            <a:spAutoFit/>
          </a:bodyPr>
          <a:lstStyle/>
          <a:p>
            <a:pPr algn="ctr">
              <a:lnSpc>
                <a:spcPts val="5040"/>
              </a:lnSpc>
            </a:pPr>
            <a:r>
              <a:rPr lang="en-US" b="true" sz="3600" i="true">
                <a:solidFill>
                  <a:srgbClr val="000000"/>
                </a:solidFill>
                <a:latin typeface="Canva Sans Bold Italics"/>
                <a:ea typeface="Canva Sans Bold Italics"/>
                <a:cs typeface="Canva Sans Bold Italics"/>
                <a:sym typeface="Canva Sans Bold Italics"/>
              </a:rPr>
              <a:t>SHAN SHARMA</a:t>
            </a:r>
          </a:p>
          <a:p>
            <a:pPr algn="ctr">
              <a:lnSpc>
                <a:spcPts val="5040"/>
              </a:lnSpc>
            </a:pPr>
            <a:r>
              <a:rPr lang="en-US" b="true" sz="3600" i="true">
                <a:solidFill>
                  <a:srgbClr val="000000"/>
                </a:solidFill>
                <a:latin typeface="Canva Sans Bold Italics"/>
                <a:ea typeface="Canva Sans Bold Italics"/>
                <a:cs typeface="Canva Sans Bold Italics"/>
                <a:sym typeface="Canva Sans Bold Italics"/>
              </a:rPr>
              <a:t>SHIVAM MISHRA</a:t>
            </a:r>
          </a:p>
          <a:p>
            <a:pPr algn="ctr">
              <a:lnSpc>
                <a:spcPts val="5040"/>
              </a:lnSpc>
            </a:pPr>
            <a:r>
              <a:rPr lang="en-US" b="true" sz="3600" i="true">
                <a:solidFill>
                  <a:srgbClr val="000000"/>
                </a:solidFill>
                <a:latin typeface="Canva Sans Bold Italics"/>
                <a:ea typeface="Canva Sans Bold Italics"/>
                <a:cs typeface="Canva Sans Bold Italics"/>
                <a:sym typeface="Canva Sans Bold Italics"/>
              </a:rPr>
              <a:t>SATYAM YADAV</a:t>
            </a:r>
          </a:p>
          <a:p>
            <a:pPr algn="ctr">
              <a:lnSpc>
                <a:spcPts val="5040"/>
              </a:lnSpc>
              <a:spcBef>
                <a:spcPct val="0"/>
              </a:spcBef>
            </a:pPr>
            <a:r>
              <a:rPr lang="en-US" b="true" sz="3600" i="true">
                <a:solidFill>
                  <a:srgbClr val="000000"/>
                </a:solidFill>
                <a:latin typeface="Canva Sans Bold Italics"/>
                <a:ea typeface="Canva Sans Bold Italics"/>
                <a:cs typeface="Canva Sans Bold Italics"/>
                <a:sym typeface="Canva Sans Bold Italics"/>
              </a:rPr>
              <a:t>SAURAV CHAUDHARY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11050867" y="-406262"/>
            <a:ext cx="443123" cy="11600565"/>
            <a:chOff x="0" y="0"/>
            <a:chExt cx="116707" cy="3055293"/>
          </a:xfrm>
        </p:grpSpPr>
        <p:sp>
          <p:nvSpPr>
            <p:cNvPr name="Freeform 3" id="3"/>
            <p:cNvSpPr/>
            <p:nvPr/>
          </p:nvSpPr>
          <p:spPr>
            <a:xfrm flipH="false" flipV="false" rot="0">
              <a:off x="0" y="0"/>
              <a:ext cx="116707" cy="3055293"/>
            </a:xfrm>
            <a:custGeom>
              <a:avLst/>
              <a:gdLst/>
              <a:ahLst/>
              <a:cxnLst/>
              <a:rect r="r" b="b" t="t" l="l"/>
              <a:pathLst>
                <a:path h="3055293" w="116707">
                  <a:moveTo>
                    <a:pt x="58354" y="0"/>
                  </a:moveTo>
                  <a:lnTo>
                    <a:pt x="58354" y="0"/>
                  </a:lnTo>
                  <a:cubicBezTo>
                    <a:pt x="73830" y="0"/>
                    <a:pt x="88672" y="6148"/>
                    <a:pt x="99616" y="17091"/>
                  </a:cubicBezTo>
                  <a:cubicBezTo>
                    <a:pt x="110559" y="28035"/>
                    <a:pt x="116707" y="42877"/>
                    <a:pt x="116707" y="58354"/>
                  </a:cubicBezTo>
                  <a:lnTo>
                    <a:pt x="116707" y="2996939"/>
                  </a:lnTo>
                  <a:cubicBezTo>
                    <a:pt x="116707" y="3012416"/>
                    <a:pt x="110559" y="3027258"/>
                    <a:pt x="99616" y="3038201"/>
                  </a:cubicBezTo>
                  <a:cubicBezTo>
                    <a:pt x="88672" y="3049145"/>
                    <a:pt x="73830" y="3055293"/>
                    <a:pt x="58354" y="3055293"/>
                  </a:cubicBezTo>
                  <a:lnTo>
                    <a:pt x="58354" y="3055293"/>
                  </a:lnTo>
                  <a:cubicBezTo>
                    <a:pt x="42877" y="3055293"/>
                    <a:pt x="28035" y="3049145"/>
                    <a:pt x="17091" y="3038201"/>
                  </a:cubicBezTo>
                  <a:cubicBezTo>
                    <a:pt x="6148" y="3027258"/>
                    <a:pt x="0" y="3012416"/>
                    <a:pt x="0" y="2996939"/>
                  </a:cubicBezTo>
                  <a:lnTo>
                    <a:pt x="0" y="58354"/>
                  </a:lnTo>
                  <a:cubicBezTo>
                    <a:pt x="0" y="42877"/>
                    <a:pt x="6148" y="28035"/>
                    <a:pt x="17091" y="17091"/>
                  </a:cubicBezTo>
                  <a:cubicBezTo>
                    <a:pt x="28035" y="6148"/>
                    <a:pt x="42877" y="0"/>
                    <a:pt x="58354" y="0"/>
                  </a:cubicBezTo>
                  <a:close/>
                </a:path>
              </a:pathLst>
            </a:custGeom>
            <a:solidFill>
              <a:srgbClr val="EB9837"/>
            </a:solidFill>
            <a:ln cap="sq">
              <a:noFill/>
              <a:prstDash val="solid"/>
              <a:miter/>
            </a:ln>
          </p:spPr>
        </p:sp>
        <p:sp>
          <p:nvSpPr>
            <p:cNvPr name="TextBox 4" id="4"/>
            <p:cNvSpPr txBox="true"/>
            <p:nvPr/>
          </p:nvSpPr>
          <p:spPr>
            <a:xfrm>
              <a:off x="0" y="-38100"/>
              <a:ext cx="116707" cy="30933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050867" y="281747"/>
            <a:ext cx="7237133" cy="10224548"/>
            <a:chOff x="0" y="0"/>
            <a:chExt cx="1271163" cy="1795886"/>
          </a:xfrm>
        </p:grpSpPr>
        <p:sp>
          <p:nvSpPr>
            <p:cNvPr name="Freeform 6" id="6"/>
            <p:cNvSpPr/>
            <p:nvPr/>
          </p:nvSpPr>
          <p:spPr>
            <a:xfrm flipH="false" flipV="false" rot="0">
              <a:off x="0" y="0"/>
              <a:ext cx="1271163" cy="1795886"/>
            </a:xfrm>
            <a:custGeom>
              <a:avLst/>
              <a:gdLst/>
              <a:ahLst/>
              <a:cxnLst/>
              <a:rect r="r" b="b" t="t" l="l"/>
              <a:pathLst>
                <a:path h="1795886" w="1271163">
                  <a:moveTo>
                    <a:pt x="0" y="0"/>
                  </a:moveTo>
                  <a:lnTo>
                    <a:pt x="1271163" y="0"/>
                  </a:lnTo>
                  <a:lnTo>
                    <a:pt x="1271163" y="1795886"/>
                  </a:lnTo>
                  <a:lnTo>
                    <a:pt x="0" y="1795886"/>
                  </a:lnTo>
                  <a:close/>
                </a:path>
              </a:pathLst>
            </a:custGeom>
            <a:blipFill>
              <a:blip r:embed="rId2"/>
              <a:stretch>
                <a:fillRect l="0" t="-3516" r="0" b="-3516"/>
              </a:stretch>
            </a:blipFill>
            <a:ln cap="sq">
              <a:noFill/>
              <a:prstDash val="solid"/>
              <a:miter/>
            </a:ln>
          </p:spPr>
        </p:sp>
      </p:grpSp>
      <p:sp>
        <p:nvSpPr>
          <p:cNvPr name="TextBox 7" id="7"/>
          <p:cNvSpPr txBox="true"/>
          <p:nvPr/>
        </p:nvSpPr>
        <p:spPr>
          <a:xfrm rot="0">
            <a:off x="541564" y="742543"/>
            <a:ext cx="10730864" cy="1584960"/>
          </a:xfrm>
          <a:prstGeom prst="rect">
            <a:avLst/>
          </a:prstGeom>
        </p:spPr>
        <p:txBody>
          <a:bodyPr anchor="t" rtlCol="false" tIns="0" lIns="0" bIns="0" rIns="0">
            <a:spAutoFit/>
          </a:bodyPr>
          <a:lstStyle/>
          <a:p>
            <a:pPr algn="l">
              <a:lnSpc>
                <a:spcPts val="6045"/>
              </a:lnSpc>
            </a:pPr>
            <a:r>
              <a:rPr lang="en-US" sz="6500" b="true">
                <a:solidFill>
                  <a:srgbClr val="000000"/>
                </a:solidFill>
                <a:latin typeface="Garet Bold"/>
                <a:ea typeface="Garet Bold"/>
                <a:cs typeface="Garet Bold"/>
                <a:sym typeface="Garet Bold"/>
              </a:rPr>
              <a:t>CROP PATTERN OPTIMIZATION</a:t>
            </a:r>
          </a:p>
        </p:txBody>
      </p:sp>
      <p:sp>
        <p:nvSpPr>
          <p:cNvPr name="TextBox 8" id="8"/>
          <p:cNvSpPr txBox="true"/>
          <p:nvPr/>
        </p:nvSpPr>
        <p:spPr>
          <a:xfrm rot="0">
            <a:off x="0" y="2930544"/>
            <a:ext cx="11050867" cy="6327756"/>
          </a:xfrm>
          <a:prstGeom prst="rect">
            <a:avLst/>
          </a:prstGeom>
        </p:spPr>
        <p:txBody>
          <a:bodyPr anchor="t" rtlCol="false" tIns="0" lIns="0" bIns="0" rIns="0">
            <a:spAutoFit/>
          </a:bodyPr>
          <a:lstStyle/>
          <a:p>
            <a:pPr algn="ctr">
              <a:lnSpc>
                <a:spcPts val="4059"/>
              </a:lnSpc>
            </a:pPr>
            <a:r>
              <a:rPr lang="en-US" b="true" sz="2899" u="sng">
                <a:solidFill>
                  <a:srgbClr val="191C4A"/>
                </a:solidFill>
                <a:latin typeface="Canva Sans Bold"/>
                <a:ea typeface="Canva Sans Bold"/>
                <a:cs typeface="Canva Sans Bold"/>
                <a:sym typeface="Canva Sans Bold"/>
              </a:rPr>
              <a:t>Data Collection:</a:t>
            </a:r>
          </a:p>
          <a:p>
            <a:pPr algn="ctr" marL="626003" indent="-313001" lvl="1">
              <a:lnSpc>
                <a:spcPts val="4059"/>
              </a:lnSpc>
              <a:buFont typeface="Arial"/>
              <a:buChar char="•"/>
            </a:pPr>
            <a:r>
              <a:rPr lang="en-US" sz="2899">
                <a:solidFill>
                  <a:srgbClr val="191C4A"/>
                </a:solidFill>
                <a:latin typeface="Canva Sans"/>
                <a:ea typeface="Canva Sans"/>
                <a:cs typeface="Canva Sans"/>
                <a:sym typeface="Canva Sans"/>
              </a:rPr>
              <a:t>Real-time data from soil sensors is aggregated and stored</a:t>
            </a:r>
          </a:p>
          <a:p>
            <a:pPr algn="ctr">
              <a:lnSpc>
                <a:spcPts val="4059"/>
              </a:lnSpc>
            </a:pPr>
            <a:r>
              <a:rPr lang="en-US" b="true" sz="2899" u="sng">
                <a:solidFill>
                  <a:srgbClr val="191C4A"/>
                </a:solidFill>
                <a:latin typeface="Canva Sans Bold"/>
                <a:ea typeface="Canva Sans Bold"/>
                <a:cs typeface="Canva Sans Bold"/>
                <a:sym typeface="Canva Sans Bold"/>
              </a:rPr>
              <a:t>Algorithmic Analysis</a:t>
            </a:r>
            <a:r>
              <a:rPr lang="en-US" sz="2899">
                <a:solidFill>
                  <a:srgbClr val="191C4A"/>
                </a:solidFill>
                <a:latin typeface="Canva Sans"/>
                <a:ea typeface="Canva Sans"/>
                <a:cs typeface="Canva Sans"/>
                <a:sym typeface="Canva Sans"/>
              </a:rPr>
              <a:t>:</a:t>
            </a:r>
          </a:p>
          <a:p>
            <a:pPr algn="ctr" marL="626003" indent="-313001" lvl="1">
              <a:lnSpc>
                <a:spcPts val="4059"/>
              </a:lnSpc>
              <a:buFont typeface="Arial"/>
              <a:buChar char="•"/>
            </a:pPr>
            <a:r>
              <a:rPr lang="en-US" sz="2899">
                <a:solidFill>
                  <a:srgbClr val="191C4A"/>
                </a:solidFill>
                <a:latin typeface="Canva Sans"/>
                <a:ea typeface="Canva Sans"/>
                <a:cs typeface="Canva Sans"/>
                <a:sym typeface="Canva Sans"/>
              </a:rPr>
              <a:t>Advanced algorithms analyze the collected data t</a:t>
            </a:r>
            <a:r>
              <a:rPr lang="en-US" sz="2899">
                <a:solidFill>
                  <a:srgbClr val="191C4A"/>
                </a:solidFill>
                <a:latin typeface="Canva Sans"/>
                <a:ea typeface="Canva Sans"/>
                <a:cs typeface="Canva Sans"/>
                <a:sym typeface="Canva Sans"/>
              </a:rPr>
              <a:t>o identify trends and patterns</a:t>
            </a:r>
          </a:p>
          <a:p>
            <a:pPr algn="ctr" marL="626003" indent="-313001" lvl="1">
              <a:lnSpc>
                <a:spcPts val="4059"/>
              </a:lnSpc>
              <a:buFont typeface="Arial"/>
              <a:buChar char="•"/>
            </a:pPr>
            <a:r>
              <a:rPr lang="en-US" sz="2899">
                <a:solidFill>
                  <a:srgbClr val="191C4A"/>
                </a:solidFill>
                <a:latin typeface="Canva Sans"/>
                <a:ea typeface="Canva Sans"/>
                <a:cs typeface="Canva Sans"/>
                <a:sym typeface="Canva Sans"/>
              </a:rPr>
              <a:t>Determines optimal planting times and crop combinations</a:t>
            </a:r>
          </a:p>
          <a:p>
            <a:pPr algn="ctr">
              <a:lnSpc>
                <a:spcPts val="4059"/>
              </a:lnSpc>
              <a:spcBef>
                <a:spcPct val="0"/>
              </a:spcBef>
            </a:pPr>
            <a:r>
              <a:rPr lang="en-US" b="true" sz="2899" u="sng">
                <a:solidFill>
                  <a:srgbClr val="191C4A"/>
                </a:solidFill>
                <a:latin typeface="Canva Sans Bold"/>
                <a:ea typeface="Canva Sans Bold"/>
                <a:cs typeface="Canva Sans Bold"/>
                <a:sym typeface="Canva Sans Bold"/>
              </a:rPr>
              <a:t>Crop Recommendations:</a:t>
            </a:r>
          </a:p>
          <a:p>
            <a:pPr algn="ctr" marL="626003" indent="-313001" lvl="1">
              <a:lnSpc>
                <a:spcPts val="4059"/>
              </a:lnSpc>
              <a:spcBef>
                <a:spcPct val="0"/>
              </a:spcBef>
              <a:buFont typeface="Arial"/>
              <a:buChar char="•"/>
            </a:pPr>
            <a:r>
              <a:rPr lang="en-US" sz="2899">
                <a:solidFill>
                  <a:srgbClr val="191C4A"/>
                </a:solidFill>
                <a:latin typeface="Canva Sans"/>
                <a:ea typeface="Canva Sans"/>
                <a:cs typeface="Canva Sans"/>
                <a:sym typeface="Canva Sans"/>
              </a:rPr>
              <a:t>Recommends the best crop patterns based on soil conditions and historical data</a:t>
            </a:r>
          </a:p>
          <a:p>
            <a:pPr algn="ctr" marL="626003" indent="-313001" lvl="1">
              <a:lnSpc>
                <a:spcPts val="4059"/>
              </a:lnSpc>
              <a:spcBef>
                <a:spcPct val="0"/>
              </a:spcBef>
              <a:buFont typeface="Arial"/>
              <a:buChar char="•"/>
            </a:pPr>
            <a:r>
              <a:rPr lang="en-US" sz="2899">
                <a:solidFill>
                  <a:srgbClr val="191C4A"/>
                </a:solidFill>
                <a:latin typeface="Canva Sans"/>
                <a:ea typeface="Canva Sans"/>
                <a:cs typeface="Canva Sans"/>
                <a:sym typeface="Canva Sans"/>
              </a:rPr>
              <a:t>Suggests ideal ratios for planting multiple crops to enhance yield and profitability</a:t>
            </a:r>
          </a:p>
          <a:p>
            <a:pPr algn="ctr" marL="424791" indent="-212395" lvl="1">
              <a:lnSpc>
                <a:spcPts val="2754"/>
              </a:lnSpc>
              <a:spcBef>
                <a:spcPct val="0"/>
              </a:spcBef>
              <a:buFont typeface="Arial"/>
              <a:buChar char="•"/>
            </a:pPr>
          </a:p>
          <a:p>
            <a:pPr algn="ctr">
              <a:lnSpc>
                <a:spcPts val="2754"/>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2" id="12"/>
          <p:cNvGrpSpPr/>
          <p:nvPr/>
        </p:nvGrpSpPr>
        <p:grpSpPr>
          <a:xfrm rot="0">
            <a:off x="-172763" y="506100"/>
            <a:ext cx="19872554" cy="1145400"/>
            <a:chOff x="0" y="0"/>
            <a:chExt cx="26496738" cy="1527200"/>
          </a:xfrm>
        </p:grpSpPr>
        <p:sp>
          <p:nvSpPr>
            <p:cNvPr name="Freeform 13" id="13"/>
            <p:cNvSpPr/>
            <p:nvPr/>
          </p:nvSpPr>
          <p:spPr>
            <a:xfrm flipH="false" flipV="false" rot="0">
              <a:off x="0" y="0"/>
              <a:ext cx="26496739" cy="1527200"/>
            </a:xfrm>
            <a:custGeom>
              <a:avLst/>
              <a:gdLst/>
              <a:ahLst/>
              <a:cxnLst/>
              <a:rect r="r" b="b" t="t" l="l"/>
              <a:pathLst>
                <a:path h="1527200" w="26496739">
                  <a:moveTo>
                    <a:pt x="0" y="0"/>
                  </a:moveTo>
                  <a:lnTo>
                    <a:pt x="26496739" y="0"/>
                  </a:lnTo>
                  <a:lnTo>
                    <a:pt x="26496739" y="1527200"/>
                  </a:lnTo>
                  <a:lnTo>
                    <a:pt x="0" y="1527200"/>
                  </a:lnTo>
                  <a:close/>
                </a:path>
              </a:pathLst>
            </a:custGeom>
            <a:solidFill>
              <a:srgbClr val="000000">
                <a:alpha val="0"/>
              </a:srgbClr>
            </a:solidFill>
          </p:spPr>
        </p:sp>
        <p:sp>
          <p:nvSpPr>
            <p:cNvPr name="TextBox 14" id="14"/>
            <p:cNvSpPr txBox="true"/>
            <p:nvPr/>
          </p:nvSpPr>
          <p:spPr>
            <a:xfrm>
              <a:off x="0" y="-28575"/>
              <a:ext cx="26496738" cy="1555775"/>
            </a:xfrm>
            <a:prstGeom prst="rect">
              <a:avLst/>
            </a:prstGeom>
          </p:spPr>
          <p:txBody>
            <a:bodyPr anchor="t" rtlCol="false" tIns="0" lIns="0" bIns="0" rIns="0"/>
            <a:lstStyle/>
            <a:p>
              <a:pPr algn="ctr">
                <a:lnSpc>
                  <a:spcPts val="5400"/>
                </a:lnSpc>
              </a:pPr>
              <a:r>
                <a:rPr lang="en-US" sz="4500" b="true">
                  <a:solidFill>
                    <a:srgbClr val="454550"/>
                  </a:solidFill>
                  <a:latin typeface="Arimo Bold"/>
                  <a:ea typeface="Arimo Bold"/>
                  <a:cs typeface="Arimo Bold"/>
                  <a:sym typeface="Arimo Bold"/>
                </a:rPr>
                <a:t>Automated Water and Fertilizer Management</a:t>
              </a:r>
            </a:p>
          </p:txBody>
        </p:sp>
      </p:grpSp>
      <p:grpSp>
        <p:nvGrpSpPr>
          <p:cNvPr name="Group 15" id="15"/>
          <p:cNvGrpSpPr/>
          <p:nvPr/>
        </p:nvGrpSpPr>
        <p:grpSpPr>
          <a:xfrm rot="0">
            <a:off x="1440000" y="1651500"/>
            <a:ext cx="15408000" cy="6984000"/>
            <a:chOff x="0" y="0"/>
            <a:chExt cx="20544000" cy="9312000"/>
          </a:xfrm>
        </p:grpSpPr>
        <p:sp>
          <p:nvSpPr>
            <p:cNvPr name="Freeform 16" id="16"/>
            <p:cNvSpPr/>
            <p:nvPr/>
          </p:nvSpPr>
          <p:spPr>
            <a:xfrm flipH="false" flipV="false" rot="0">
              <a:off x="0" y="0"/>
              <a:ext cx="20544000" cy="9312000"/>
            </a:xfrm>
            <a:custGeom>
              <a:avLst/>
              <a:gdLst/>
              <a:ahLst/>
              <a:cxnLst/>
              <a:rect r="r" b="b" t="t" l="l"/>
              <a:pathLst>
                <a:path h="9312000" w="20544000">
                  <a:moveTo>
                    <a:pt x="0" y="0"/>
                  </a:moveTo>
                  <a:lnTo>
                    <a:pt x="20544000" y="0"/>
                  </a:lnTo>
                  <a:lnTo>
                    <a:pt x="20544000" y="9312000"/>
                  </a:lnTo>
                  <a:lnTo>
                    <a:pt x="0" y="9312000"/>
                  </a:lnTo>
                  <a:close/>
                </a:path>
              </a:pathLst>
            </a:custGeom>
            <a:solidFill>
              <a:srgbClr val="000000">
                <a:alpha val="0"/>
              </a:srgbClr>
            </a:solidFill>
          </p:spPr>
        </p:sp>
        <p:sp>
          <p:nvSpPr>
            <p:cNvPr name="TextBox 17" id="17"/>
            <p:cNvSpPr txBox="true"/>
            <p:nvPr/>
          </p:nvSpPr>
          <p:spPr>
            <a:xfrm>
              <a:off x="0" y="-228600"/>
              <a:ext cx="20544000" cy="9540600"/>
            </a:xfrm>
            <a:prstGeom prst="rect">
              <a:avLst/>
            </a:prstGeom>
          </p:spPr>
          <p:txBody>
            <a:bodyPr anchor="t" rtlCol="false" tIns="0" lIns="0" bIns="0" rIns="0"/>
            <a:lstStyle/>
            <a:p>
              <a:pPr algn="l">
                <a:lnSpc>
                  <a:spcPts val="6480"/>
                </a:lnSpc>
              </a:pPr>
              <a:r>
                <a:rPr lang="en-US" sz="3600" b="true">
                  <a:solidFill>
                    <a:srgbClr val="434343"/>
                  </a:solidFill>
                  <a:latin typeface="Arimo Bold"/>
                  <a:ea typeface="Arimo Bold"/>
                  <a:cs typeface="Arimo Bold"/>
                  <a:sym typeface="Arimo Bold"/>
                </a:rPr>
                <a:t>Automation Technology</a:t>
              </a:r>
              <a:r>
                <a:rPr lang="en-US" sz="3600">
                  <a:solidFill>
                    <a:srgbClr val="434343"/>
                  </a:solidFill>
                  <a:latin typeface="Arimo"/>
                  <a:ea typeface="Arimo"/>
                  <a:cs typeface="Arimo"/>
                  <a:sym typeface="Arimo"/>
                </a:rPr>
                <a:t>:</a:t>
              </a:r>
            </a:p>
            <a:p>
              <a:pPr algn="l">
                <a:lnSpc>
                  <a:spcPts val="4320"/>
                </a:lnSpc>
              </a:pPr>
              <a:r>
                <a:rPr lang="en-US" sz="2400">
                  <a:solidFill>
                    <a:srgbClr val="434343"/>
                  </a:solidFill>
                  <a:latin typeface="Arial"/>
                  <a:ea typeface="Arial"/>
                  <a:cs typeface="Arial"/>
                  <a:sym typeface="Arial"/>
                </a:rPr>
                <a:t>	Utilizes sensors and IoT devices to automate irrigation and fertilizer applications.</a:t>
              </a:r>
            </a:p>
            <a:p>
              <a:pPr algn="l">
                <a:lnSpc>
                  <a:spcPts val="6480"/>
                </a:lnSpc>
              </a:pPr>
              <a:r>
                <a:rPr lang="en-US" sz="3600" b="true">
                  <a:solidFill>
                    <a:srgbClr val="434343"/>
                  </a:solidFill>
                  <a:latin typeface="Arimo Bold"/>
                  <a:ea typeface="Arimo Bold"/>
                  <a:cs typeface="Arimo Bold"/>
                  <a:sym typeface="Arimo Bold"/>
                </a:rPr>
                <a:t>Real-Time Soil Data</a:t>
              </a:r>
              <a:r>
                <a:rPr lang="en-US" sz="3600">
                  <a:solidFill>
                    <a:srgbClr val="434343"/>
                  </a:solidFill>
                  <a:latin typeface="Arimo"/>
                  <a:ea typeface="Arimo"/>
                  <a:cs typeface="Arimo"/>
                  <a:sym typeface="Arimo"/>
                </a:rPr>
                <a:t>:</a:t>
              </a:r>
            </a:p>
            <a:p>
              <a:pPr algn="l">
                <a:lnSpc>
                  <a:spcPts val="4320"/>
                </a:lnSpc>
              </a:pPr>
              <a:r>
                <a:rPr lang="en-US" sz="2400">
                  <a:solidFill>
                    <a:srgbClr val="434343"/>
                  </a:solidFill>
                  <a:latin typeface="Arial"/>
                  <a:ea typeface="Arial"/>
                  <a:cs typeface="Arial"/>
                  <a:sym typeface="Arial"/>
                </a:rPr>
                <a:t>	Adjusts water and fertilizer delivery based on current soil conditions and needs.</a:t>
              </a:r>
            </a:p>
            <a:p>
              <a:pPr algn="l">
                <a:lnSpc>
                  <a:spcPts val="6480"/>
                </a:lnSpc>
              </a:pPr>
              <a:r>
                <a:rPr lang="en-US" sz="3600" b="true">
                  <a:solidFill>
                    <a:srgbClr val="434343"/>
                  </a:solidFill>
                  <a:latin typeface="Arimo Bold"/>
                  <a:ea typeface="Arimo Bold"/>
                  <a:cs typeface="Arimo Bold"/>
                  <a:sym typeface="Arimo Bold"/>
                </a:rPr>
                <a:t>Precision Resource Use</a:t>
              </a:r>
              <a:r>
                <a:rPr lang="en-US" sz="3600">
                  <a:solidFill>
                    <a:srgbClr val="434343"/>
                  </a:solidFill>
                  <a:latin typeface="Arimo"/>
                  <a:ea typeface="Arimo"/>
                  <a:cs typeface="Arimo"/>
                  <a:sym typeface="Arimo"/>
                </a:rPr>
                <a:t>:</a:t>
              </a:r>
            </a:p>
            <a:p>
              <a:pPr algn="l">
                <a:lnSpc>
                  <a:spcPts val="4320"/>
                </a:lnSpc>
              </a:pPr>
              <a:r>
                <a:rPr lang="en-US" sz="2400">
                  <a:solidFill>
                    <a:srgbClr val="434343"/>
                  </a:solidFill>
                  <a:latin typeface="Arial"/>
                  <a:ea typeface="Arial"/>
                  <a:cs typeface="Arial"/>
                  <a:sym typeface="Arial"/>
                </a:rPr>
                <a:t>	Ensures optimal application rates to match crop requirements, reducing waste.</a:t>
              </a:r>
            </a:p>
            <a:p>
              <a:pPr algn="l">
                <a:lnSpc>
                  <a:spcPts val="6480"/>
                </a:lnSpc>
              </a:pPr>
              <a:r>
                <a:rPr lang="en-US" sz="3600" b="true">
                  <a:solidFill>
                    <a:srgbClr val="434343"/>
                  </a:solidFill>
                  <a:latin typeface="Arimo Bold"/>
                  <a:ea typeface="Arimo Bold"/>
                  <a:cs typeface="Arimo Bold"/>
                  <a:sym typeface="Arimo Bold"/>
                </a:rPr>
                <a:t>Cost Efficiency</a:t>
              </a:r>
              <a:r>
                <a:rPr lang="en-US" sz="3600">
                  <a:solidFill>
                    <a:srgbClr val="434343"/>
                  </a:solidFill>
                  <a:latin typeface="Arimo"/>
                  <a:ea typeface="Arimo"/>
                  <a:cs typeface="Arimo"/>
                  <a:sym typeface="Arimo"/>
                </a:rPr>
                <a:t>:</a:t>
              </a:r>
            </a:p>
            <a:p>
              <a:pPr algn="l">
                <a:lnSpc>
                  <a:spcPts val="4320"/>
                </a:lnSpc>
              </a:pPr>
              <a:r>
                <a:rPr lang="en-US" sz="2400">
                  <a:solidFill>
                    <a:srgbClr val="434343"/>
                  </a:solidFill>
                  <a:latin typeface="Arial"/>
                  <a:ea typeface="Arial"/>
                  <a:cs typeface="Arial"/>
                  <a:sym typeface="Arial"/>
                </a:rPr>
                <a:t>	Lowers labor costs by minimizing manual intervention and optimizing resource usage.</a:t>
              </a:r>
            </a:p>
            <a:p>
              <a:pPr algn="l">
                <a:lnSpc>
                  <a:spcPts val="6480"/>
                </a:lnSpc>
              </a:pPr>
              <a:r>
                <a:rPr lang="en-US" sz="3600" b="true">
                  <a:solidFill>
                    <a:srgbClr val="434343"/>
                  </a:solidFill>
                  <a:latin typeface="Arimo Bold"/>
                  <a:ea typeface="Arimo Bold"/>
                  <a:cs typeface="Arimo Bold"/>
                  <a:sym typeface="Arimo Bold"/>
                </a:rPr>
                <a:t>Environmental Impact</a:t>
              </a:r>
              <a:r>
                <a:rPr lang="en-US" sz="3600">
                  <a:solidFill>
                    <a:srgbClr val="434343"/>
                  </a:solidFill>
                  <a:latin typeface="Arimo"/>
                  <a:ea typeface="Arimo"/>
                  <a:cs typeface="Arimo"/>
                  <a:sym typeface="Arimo"/>
                </a:rPr>
                <a:t>:</a:t>
              </a:r>
            </a:p>
            <a:p>
              <a:pPr algn="l">
                <a:lnSpc>
                  <a:spcPts val="4320"/>
                </a:lnSpc>
              </a:pPr>
              <a:r>
                <a:rPr lang="en-US" sz="2400">
                  <a:solidFill>
                    <a:srgbClr val="434343"/>
                  </a:solidFill>
                  <a:latin typeface="Arial"/>
                  <a:ea typeface="Arial"/>
                  <a:cs typeface="Arial"/>
                  <a:sym typeface="Arial"/>
                </a:rPr>
                <a:t>	Reduces runoff and pollution, promoting sustainable farming practices.</a:t>
              </a:r>
            </a:p>
            <a:p>
              <a:pPr algn="l">
                <a:lnSpc>
                  <a:spcPts val="287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2" id="12"/>
          <p:cNvGrpSpPr/>
          <p:nvPr/>
        </p:nvGrpSpPr>
        <p:grpSpPr>
          <a:xfrm rot="0">
            <a:off x="1440000" y="693038"/>
            <a:ext cx="15408000" cy="1145400"/>
            <a:chOff x="0" y="0"/>
            <a:chExt cx="20544000" cy="1527200"/>
          </a:xfrm>
        </p:grpSpPr>
        <p:sp>
          <p:nvSpPr>
            <p:cNvPr name="Freeform 13" id="13"/>
            <p:cNvSpPr/>
            <p:nvPr/>
          </p:nvSpPr>
          <p:spPr>
            <a:xfrm flipH="false" flipV="false" rot="0">
              <a:off x="0" y="0"/>
              <a:ext cx="20544000" cy="1527200"/>
            </a:xfrm>
            <a:custGeom>
              <a:avLst/>
              <a:gdLst/>
              <a:ahLst/>
              <a:cxnLst/>
              <a:rect r="r" b="b" t="t" l="l"/>
              <a:pathLst>
                <a:path h="1527200" w="20544000">
                  <a:moveTo>
                    <a:pt x="0" y="0"/>
                  </a:moveTo>
                  <a:lnTo>
                    <a:pt x="20544000" y="0"/>
                  </a:lnTo>
                  <a:lnTo>
                    <a:pt x="20544000" y="1527200"/>
                  </a:lnTo>
                  <a:lnTo>
                    <a:pt x="0" y="1527200"/>
                  </a:lnTo>
                  <a:close/>
                </a:path>
              </a:pathLst>
            </a:custGeom>
            <a:solidFill>
              <a:srgbClr val="000000">
                <a:alpha val="0"/>
              </a:srgbClr>
            </a:solidFill>
          </p:spPr>
        </p:sp>
        <p:sp>
          <p:nvSpPr>
            <p:cNvPr name="TextBox 14" id="14"/>
            <p:cNvSpPr txBox="true"/>
            <p:nvPr/>
          </p:nvSpPr>
          <p:spPr>
            <a:xfrm>
              <a:off x="0" y="-28575"/>
              <a:ext cx="20544000" cy="1555775"/>
            </a:xfrm>
            <a:prstGeom prst="rect">
              <a:avLst/>
            </a:prstGeom>
          </p:spPr>
          <p:txBody>
            <a:bodyPr anchor="t" rtlCol="false" tIns="0" lIns="0" bIns="0" rIns="0"/>
            <a:lstStyle/>
            <a:p>
              <a:pPr algn="ctr">
                <a:lnSpc>
                  <a:spcPts val="5400"/>
                </a:lnSpc>
              </a:pPr>
              <a:r>
                <a:rPr lang="en-US" sz="4500" b="true">
                  <a:solidFill>
                    <a:srgbClr val="454550"/>
                  </a:solidFill>
                  <a:latin typeface="Arimo Bold"/>
                  <a:ea typeface="Arimo Bold"/>
                  <a:cs typeface="Arimo Bold"/>
                  <a:sym typeface="Arimo Bold"/>
                </a:rPr>
                <a:t>Data-Driven Insights for Decision Making</a:t>
              </a:r>
            </a:p>
          </p:txBody>
        </p:sp>
      </p:grpSp>
      <p:grpSp>
        <p:nvGrpSpPr>
          <p:cNvPr name="Group 15" id="15"/>
          <p:cNvGrpSpPr/>
          <p:nvPr/>
        </p:nvGrpSpPr>
        <p:grpSpPr>
          <a:xfrm rot="0">
            <a:off x="897286" y="2210708"/>
            <a:ext cx="18287998" cy="6440224"/>
            <a:chOff x="0" y="0"/>
            <a:chExt cx="24383998" cy="8586966"/>
          </a:xfrm>
        </p:grpSpPr>
        <p:sp>
          <p:nvSpPr>
            <p:cNvPr name="Freeform 16" id="16"/>
            <p:cNvSpPr/>
            <p:nvPr/>
          </p:nvSpPr>
          <p:spPr>
            <a:xfrm flipH="false" flipV="false" rot="0">
              <a:off x="0" y="0"/>
              <a:ext cx="24383998" cy="8586966"/>
            </a:xfrm>
            <a:custGeom>
              <a:avLst/>
              <a:gdLst/>
              <a:ahLst/>
              <a:cxnLst/>
              <a:rect r="r" b="b" t="t" l="l"/>
              <a:pathLst>
                <a:path h="8586966" w="24383998">
                  <a:moveTo>
                    <a:pt x="0" y="0"/>
                  </a:moveTo>
                  <a:lnTo>
                    <a:pt x="24383998" y="0"/>
                  </a:lnTo>
                  <a:lnTo>
                    <a:pt x="24383998" y="8586966"/>
                  </a:lnTo>
                  <a:lnTo>
                    <a:pt x="0" y="8586966"/>
                  </a:lnTo>
                  <a:close/>
                </a:path>
              </a:pathLst>
            </a:custGeom>
            <a:solidFill>
              <a:srgbClr val="000000">
                <a:alpha val="0"/>
              </a:srgbClr>
            </a:solidFill>
          </p:spPr>
        </p:sp>
        <p:sp>
          <p:nvSpPr>
            <p:cNvPr name="TextBox 17" id="17"/>
            <p:cNvSpPr txBox="true"/>
            <p:nvPr/>
          </p:nvSpPr>
          <p:spPr>
            <a:xfrm>
              <a:off x="0" y="-152400"/>
              <a:ext cx="24383998" cy="8739366"/>
            </a:xfrm>
            <a:prstGeom prst="rect">
              <a:avLst/>
            </a:prstGeom>
          </p:spPr>
          <p:txBody>
            <a:bodyPr anchor="ctr" rtlCol="false" tIns="0" lIns="0" bIns="0" rIns="0"/>
            <a:lstStyle/>
            <a:p>
              <a:pPr algn="l">
                <a:lnSpc>
                  <a:spcPts val="4590"/>
                </a:lnSpc>
              </a:pPr>
              <a:r>
                <a:rPr lang="en-US" b="true" sz="2550" spc="-28">
                  <a:solidFill>
                    <a:srgbClr val="454550"/>
                  </a:solidFill>
                  <a:latin typeface="Arimo Bold"/>
                  <a:ea typeface="Arimo Bold"/>
                  <a:cs typeface="Arimo Bold"/>
                  <a:sym typeface="Arimo Bold"/>
                </a:rPr>
                <a:t>Utilization of Analytics:</a:t>
              </a:r>
            </a:p>
            <a:p>
              <a:pPr algn="l">
                <a:lnSpc>
                  <a:spcPts val="4590"/>
                </a:lnSpc>
              </a:pPr>
              <a:r>
                <a:rPr lang="en-US" sz="2550" spc="-28">
                  <a:solidFill>
                    <a:srgbClr val="454550"/>
                  </a:solidFill>
                  <a:latin typeface="Arial"/>
                  <a:ea typeface="Arial"/>
                  <a:cs typeface="Arial"/>
                  <a:sym typeface="Arial"/>
                </a:rPr>
                <a:t>	Leverages data analysis to generate actionable insights tailored for farmers.</a:t>
              </a:r>
            </a:p>
            <a:p>
              <a:pPr algn="l">
                <a:lnSpc>
                  <a:spcPts val="4590"/>
                </a:lnSpc>
              </a:pPr>
              <a:r>
                <a:rPr lang="en-US" b="true" sz="2550" spc="-28">
                  <a:solidFill>
                    <a:srgbClr val="454550"/>
                  </a:solidFill>
                  <a:latin typeface="Arimo Bold"/>
                  <a:ea typeface="Arimo Bold"/>
                  <a:cs typeface="Arimo Bold"/>
                  <a:sym typeface="Arimo Bold"/>
                </a:rPr>
                <a:t>Forecasting Capabilities:</a:t>
              </a:r>
            </a:p>
            <a:p>
              <a:pPr algn="l">
                <a:lnSpc>
                  <a:spcPts val="4590"/>
                </a:lnSpc>
              </a:pPr>
              <a:r>
                <a:rPr lang="en-US" sz="2550" spc="-28">
                  <a:solidFill>
                    <a:srgbClr val="454550"/>
                  </a:solidFill>
                  <a:latin typeface="Arial"/>
                  <a:ea typeface="Arial"/>
                  <a:cs typeface="Arial"/>
                  <a:sym typeface="Arial"/>
                </a:rPr>
                <a:t>	Provides forecasts on market trends, crop performance, and weather conditions.</a:t>
              </a:r>
            </a:p>
            <a:p>
              <a:pPr algn="l">
                <a:lnSpc>
                  <a:spcPts val="4590"/>
                </a:lnSpc>
              </a:pPr>
              <a:r>
                <a:rPr lang="en-US" b="true" sz="2550" spc="-28">
                  <a:solidFill>
                    <a:srgbClr val="454550"/>
                  </a:solidFill>
                  <a:latin typeface="Arimo Bold"/>
                  <a:ea typeface="Arimo Bold"/>
                  <a:cs typeface="Arimo Bold"/>
                  <a:sym typeface="Arimo Bold"/>
                </a:rPr>
                <a:t>Informed Decision Making:</a:t>
              </a:r>
            </a:p>
            <a:p>
              <a:pPr algn="l">
                <a:lnSpc>
                  <a:spcPts val="4590"/>
                </a:lnSpc>
              </a:pPr>
              <a:r>
                <a:rPr lang="en-US" sz="2550" spc="-28">
                  <a:solidFill>
                    <a:srgbClr val="454550"/>
                  </a:solidFill>
                  <a:latin typeface="Arial"/>
                  <a:ea typeface="Arial"/>
                  <a:cs typeface="Arial"/>
                  <a:sym typeface="Arial"/>
                </a:rPr>
                <a:t>	Empowers farmers to make better financial choices regarding investments and resource allocation.</a:t>
              </a:r>
            </a:p>
            <a:p>
              <a:pPr algn="l">
                <a:lnSpc>
                  <a:spcPts val="4590"/>
                </a:lnSpc>
              </a:pPr>
              <a:r>
                <a:rPr lang="en-US" b="true" sz="2550" spc="-28">
                  <a:solidFill>
                    <a:srgbClr val="454550"/>
                  </a:solidFill>
                  <a:latin typeface="Arimo Bold"/>
                  <a:ea typeface="Arimo Bold"/>
                  <a:cs typeface="Arimo Bold"/>
                  <a:sym typeface="Arimo Bold"/>
                </a:rPr>
                <a:t>Operational Efficiency:</a:t>
              </a:r>
            </a:p>
            <a:p>
              <a:pPr algn="l">
                <a:lnSpc>
                  <a:spcPts val="4590"/>
                </a:lnSpc>
              </a:pPr>
              <a:r>
                <a:rPr lang="en-US" sz="2550" spc="-28">
                  <a:solidFill>
                    <a:srgbClr val="454550"/>
                  </a:solidFill>
                  <a:latin typeface="Arial"/>
                  <a:ea typeface="Arial"/>
                  <a:cs typeface="Arial"/>
                  <a:sym typeface="Arial"/>
                </a:rPr>
                <a:t>	Helps streamline farming operations by identifying best practices and optimizing resource use.</a:t>
              </a:r>
            </a:p>
            <a:p>
              <a:pPr algn="l">
                <a:lnSpc>
                  <a:spcPts val="4590"/>
                </a:lnSpc>
              </a:pPr>
              <a:r>
                <a:rPr lang="en-US" b="true" sz="2550" spc="-28">
                  <a:solidFill>
                    <a:srgbClr val="454550"/>
                  </a:solidFill>
                  <a:latin typeface="Arimo Bold"/>
                  <a:ea typeface="Arimo Bold"/>
                  <a:cs typeface="Arimo Bold"/>
                  <a:sym typeface="Arimo Bold"/>
                </a:rPr>
                <a:t>Risk Management:</a:t>
              </a:r>
            </a:p>
            <a:p>
              <a:pPr algn="l">
                <a:lnSpc>
                  <a:spcPts val="4590"/>
                </a:lnSpc>
              </a:pPr>
              <a:r>
                <a:rPr lang="en-US" sz="2550" spc="-28">
                  <a:solidFill>
                    <a:srgbClr val="454550"/>
                  </a:solidFill>
                  <a:latin typeface="Arial"/>
                  <a:ea typeface="Arial"/>
                  <a:cs typeface="Arial"/>
                  <a:sym typeface="Arial"/>
                </a:rPr>
                <a:t>	Equips farmers with information to mitigate risks associated with crop failure and market volatility.</a:t>
              </a:r>
            </a:p>
            <a:p>
              <a:pPr algn="l">
                <a:lnSpc>
                  <a:spcPts val="306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2" id="12"/>
          <p:cNvGrpSpPr/>
          <p:nvPr/>
        </p:nvGrpSpPr>
        <p:grpSpPr>
          <a:xfrm rot="0">
            <a:off x="-485723" y="0"/>
            <a:ext cx="18889310" cy="2478745"/>
            <a:chOff x="0" y="0"/>
            <a:chExt cx="25185746" cy="3304993"/>
          </a:xfrm>
        </p:grpSpPr>
        <p:sp>
          <p:nvSpPr>
            <p:cNvPr name="Freeform 13" id="13"/>
            <p:cNvSpPr/>
            <p:nvPr/>
          </p:nvSpPr>
          <p:spPr>
            <a:xfrm flipH="false" flipV="false" rot="0">
              <a:off x="0" y="0"/>
              <a:ext cx="25185746" cy="3304993"/>
            </a:xfrm>
            <a:custGeom>
              <a:avLst/>
              <a:gdLst/>
              <a:ahLst/>
              <a:cxnLst/>
              <a:rect r="r" b="b" t="t" l="l"/>
              <a:pathLst>
                <a:path h="3304993" w="25185746">
                  <a:moveTo>
                    <a:pt x="0" y="0"/>
                  </a:moveTo>
                  <a:lnTo>
                    <a:pt x="25185746" y="0"/>
                  </a:lnTo>
                  <a:lnTo>
                    <a:pt x="25185746" y="3304993"/>
                  </a:lnTo>
                  <a:lnTo>
                    <a:pt x="0" y="3304993"/>
                  </a:lnTo>
                  <a:close/>
                </a:path>
              </a:pathLst>
            </a:custGeom>
            <a:solidFill>
              <a:srgbClr val="000000">
                <a:alpha val="0"/>
              </a:srgbClr>
            </a:solidFill>
          </p:spPr>
        </p:sp>
        <p:sp>
          <p:nvSpPr>
            <p:cNvPr name="TextBox 14" id="14"/>
            <p:cNvSpPr txBox="true"/>
            <p:nvPr/>
          </p:nvSpPr>
          <p:spPr>
            <a:xfrm>
              <a:off x="0" y="-28575"/>
              <a:ext cx="25185746" cy="3333568"/>
            </a:xfrm>
            <a:prstGeom prst="rect">
              <a:avLst/>
            </a:prstGeom>
          </p:spPr>
          <p:txBody>
            <a:bodyPr anchor="t" rtlCol="false" tIns="0" lIns="0" bIns="0" rIns="0"/>
            <a:lstStyle/>
            <a:p>
              <a:pPr algn="ctr">
                <a:lnSpc>
                  <a:spcPts val="8399"/>
                </a:lnSpc>
              </a:pPr>
              <a:r>
                <a:rPr lang="en-US" sz="6999" b="true">
                  <a:solidFill>
                    <a:srgbClr val="454550"/>
                  </a:solidFill>
                  <a:latin typeface="Arimo Bold"/>
                  <a:ea typeface="Arimo Bold"/>
                  <a:cs typeface="Arimo Bold"/>
                  <a:sym typeface="Arimo Bold"/>
                </a:rPr>
                <a:t>Community Engagement and Educational Resources</a:t>
              </a:r>
            </a:p>
          </p:txBody>
        </p:sp>
      </p:grpSp>
      <p:grpSp>
        <p:nvGrpSpPr>
          <p:cNvPr name="Group 15" id="15"/>
          <p:cNvGrpSpPr/>
          <p:nvPr/>
        </p:nvGrpSpPr>
        <p:grpSpPr>
          <a:xfrm rot="0">
            <a:off x="369919" y="2789280"/>
            <a:ext cx="18608502" cy="9121276"/>
            <a:chOff x="0" y="0"/>
            <a:chExt cx="24811336" cy="12161702"/>
          </a:xfrm>
        </p:grpSpPr>
        <p:sp>
          <p:nvSpPr>
            <p:cNvPr name="Freeform 16" id="16"/>
            <p:cNvSpPr/>
            <p:nvPr/>
          </p:nvSpPr>
          <p:spPr>
            <a:xfrm flipH="false" flipV="false" rot="0">
              <a:off x="0" y="0"/>
              <a:ext cx="24811337" cy="12161702"/>
            </a:xfrm>
            <a:custGeom>
              <a:avLst/>
              <a:gdLst/>
              <a:ahLst/>
              <a:cxnLst/>
              <a:rect r="r" b="b" t="t" l="l"/>
              <a:pathLst>
                <a:path h="12161702" w="24811337">
                  <a:moveTo>
                    <a:pt x="0" y="0"/>
                  </a:moveTo>
                  <a:lnTo>
                    <a:pt x="24811337" y="0"/>
                  </a:lnTo>
                  <a:lnTo>
                    <a:pt x="24811337" y="12161702"/>
                  </a:lnTo>
                  <a:lnTo>
                    <a:pt x="0" y="12161702"/>
                  </a:lnTo>
                  <a:close/>
                </a:path>
              </a:pathLst>
            </a:custGeom>
            <a:solidFill>
              <a:srgbClr val="000000">
                <a:alpha val="0"/>
              </a:srgbClr>
            </a:solidFill>
          </p:spPr>
        </p:sp>
        <p:sp>
          <p:nvSpPr>
            <p:cNvPr name="TextBox 17" id="17"/>
            <p:cNvSpPr txBox="true"/>
            <p:nvPr/>
          </p:nvSpPr>
          <p:spPr>
            <a:xfrm>
              <a:off x="0" y="-238125"/>
              <a:ext cx="24811336" cy="12399827"/>
            </a:xfrm>
            <a:prstGeom prst="rect">
              <a:avLst/>
            </a:prstGeom>
          </p:spPr>
          <p:txBody>
            <a:bodyPr anchor="t" rtlCol="false" tIns="0" lIns="0" bIns="0" rIns="0"/>
            <a:lstStyle/>
            <a:p>
              <a:pPr algn="l">
                <a:lnSpc>
                  <a:spcPts val="7199"/>
                </a:lnSpc>
              </a:pPr>
              <a:r>
                <a:rPr lang="en-US" b="true" sz="3999" spc="-45">
                  <a:solidFill>
                    <a:srgbClr val="434343"/>
                  </a:solidFill>
                  <a:latin typeface="Arimo Bold"/>
                  <a:ea typeface="Arimo Bold"/>
                  <a:cs typeface="Arimo Bold"/>
                  <a:sym typeface="Arimo Bold"/>
                </a:rPr>
                <a:t>Knowledge Sharing Platform:</a:t>
              </a:r>
            </a:p>
            <a:p>
              <a:pPr algn="l">
                <a:lnSpc>
                  <a:spcPts val="5400"/>
                </a:lnSpc>
              </a:pPr>
              <a:r>
                <a:rPr lang="en-US" sz="3000" spc="-33">
                  <a:solidFill>
                    <a:srgbClr val="434343"/>
                  </a:solidFill>
                  <a:latin typeface="Arial"/>
                  <a:ea typeface="Arial"/>
                  <a:cs typeface="Arial"/>
                  <a:sym typeface="Arial"/>
                </a:rPr>
                <a:t>	A space for farmers to exchange experiences, tips, and best practices.</a:t>
              </a:r>
            </a:p>
            <a:p>
              <a:pPr algn="l">
                <a:lnSpc>
                  <a:spcPts val="7199"/>
                </a:lnSpc>
              </a:pPr>
              <a:r>
                <a:rPr lang="en-US" b="true" sz="3999" spc="-45">
                  <a:solidFill>
                    <a:srgbClr val="434343"/>
                  </a:solidFill>
                  <a:latin typeface="Arimo Bold"/>
                  <a:ea typeface="Arimo Bold"/>
                  <a:cs typeface="Arimo Bold"/>
                  <a:sym typeface="Arimo Bold"/>
                </a:rPr>
                <a:t>Training Modules:</a:t>
              </a:r>
            </a:p>
            <a:p>
              <a:pPr algn="l">
                <a:lnSpc>
                  <a:spcPts val="5400"/>
                </a:lnSpc>
              </a:pPr>
              <a:r>
                <a:rPr lang="en-US" sz="3000" spc="-33">
                  <a:solidFill>
                    <a:srgbClr val="434343"/>
                  </a:solidFill>
                  <a:latin typeface="Arial"/>
                  <a:ea typeface="Arial"/>
                  <a:cs typeface="Arial"/>
                  <a:sym typeface="Arial"/>
                </a:rPr>
                <a:t>	Comprehensive courses on modern agricultural practices and financial literacy.</a:t>
              </a:r>
            </a:p>
            <a:p>
              <a:pPr algn="l">
                <a:lnSpc>
                  <a:spcPts val="7199"/>
                </a:lnSpc>
              </a:pPr>
              <a:r>
                <a:rPr lang="en-US" b="true" sz="3999" spc="-45">
                  <a:solidFill>
                    <a:srgbClr val="434343"/>
                  </a:solidFill>
                  <a:latin typeface="Arimo Bold"/>
                  <a:ea typeface="Arimo Bold"/>
                  <a:cs typeface="Arimo Bold"/>
                  <a:sym typeface="Arimo Bold"/>
                </a:rPr>
                <a:t>Resource Accessibility:</a:t>
              </a:r>
            </a:p>
            <a:p>
              <a:pPr algn="l">
                <a:lnSpc>
                  <a:spcPts val="5400"/>
                </a:lnSpc>
              </a:pPr>
              <a:r>
                <a:rPr lang="en-US" sz="3000" spc="-33">
                  <a:solidFill>
                    <a:srgbClr val="434343"/>
                  </a:solidFill>
                  <a:latin typeface="Arial"/>
                  <a:ea typeface="Arial"/>
                  <a:cs typeface="Arial"/>
                  <a:sym typeface="Arial"/>
                </a:rPr>
                <a:t>	Easy access to instructional materials, videos, and guides to enhance farming techniques.</a:t>
              </a:r>
            </a:p>
            <a:p>
              <a:pPr algn="l">
                <a:lnSpc>
                  <a:spcPts val="7199"/>
                </a:lnSpc>
              </a:pPr>
              <a:r>
                <a:rPr lang="en-US" b="true" sz="3999" spc="-45">
                  <a:solidFill>
                    <a:srgbClr val="434343"/>
                  </a:solidFill>
                  <a:latin typeface="Arimo Bold"/>
                  <a:ea typeface="Arimo Bold"/>
                  <a:cs typeface="Arimo Bold"/>
                  <a:sym typeface="Arimo Bold"/>
                </a:rPr>
                <a:t>Feedback Loop:</a:t>
              </a:r>
            </a:p>
            <a:p>
              <a:pPr algn="l">
                <a:lnSpc>
                  <a:spcPts val="5400"/>
                </a:lnSpc>
              </a:pPr>
              <a:r>
                <a:rPr lang="en-US" sz="3000" spc="-33">
                  <a:solidFill>
                    <a:srgbClr val="434343"/>
                  </a:solidFill>
                  <a:latin typeface="Arial"/>
                  <a:ea typeface="Arial"/>
                  <a:cs typeface="Arial"/>
                  <a:sym typeface="Arial"/>
                </a:rPr>
                <a:t>	Encourages user input to continuously improve the solution based on farmer needs.</a:t>
              </a:r>
            </a:p>
            <a:p>
              <a:pPr algn="l">
                <a:lnSpc>
                  <a:spcPts val="3600"/>
                </a:lnSpc>
              </a:pPr>
            </a:p>
          </p:txBody>
        </p:sp>
      </p:gr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1136355" y="2108844"/>
            <a:ext cx="4961174" cy="7414378"/>
            <a:chOff x="0" y="0"/>
            <a:chExt cx="1306647" cy="1952758"/>
          </a:xfrm>
        </p:grpSpPr>
        <p:sp>
          <p:nvSpPr>
            <p:cNvPr name="Freeform 3" id="3"/>
            <p:cNvSpPr/>
            <p:nvPr/>
          </p:nvSpPr>
          <p:spPr>
            <a:xfrm flipH="false" flipV="false" rot="0">
              <a:off x="0" y="0"/>
              <a:ext cx="1306647" cy="1952758"/>
            </a:xfrm>
            <a:custGeom>
              <a:avLst/>
              <a:gdLst/>
              <a:ahLst/>
              <a:cxnLst/>
              <a:rect r="r" b="b" t="t" l="l"/>
              <a:pathLst>
                <a:path h="1952758" w="1306647">
                  <a:moveTo>
                    <a:pt x="42134" y="0"/>
                  </a:moveTo>
                  <a:lnTo>
                    <a:pt x="1264513" y="0"/>
                  </a:lnTo>
                  <a:cubicBezTo>
                    <a:pt x="1275688" y="0"/>
                    <a:pt x="1286405" y="4439"/>
                    <a:pt x="1294306" y="12341"/>
                  </a:cubicBezTo>
                  <a:cubicBezTo>
                    <a:pt x="1302208" y="20242"/>
                    <a:pt x="1306647" y="30959"/>
                    <a:pt x="1306647" y="42134"/>
                  </a:cubicBezTo>
                  <a:lnTo>
                    <a:pt x="1306647" y="1910624"/>
                  </a:lnTo>
                  <a:cubicBezTo>
                    <a:pt x="1306647" y="1921799"/>
                    <a:pt x="1302208" y="1932516"/>
                    <a:pt x="1294306" y="1940417"/>
                  </a:cubicBezTo>
                  <a:cubicBezTo>
                    <a:pt x="1286405" y="1948319"/>
                    <a:pt x="1275688" y="1952758"/>
                    <a:pt x="1264513" y="1952758"/>
                  </a:cubicBezTo>
                  <a:lnTo>
                    <a:pt x="42134" y="1952758"/>
                  </a:lnTo>
                  <a:cubicBezTo>
                    <a:pt x="30959" y="1952758"/>
                    <a:pt x="20242" y="1948319"/>
                    <a:pt x="12341" y="1940417"/>
                  </a:cubicBezTo>
                  <a:cubicBezTo>
                    <a:pt x="4439" y="1932516"/>
                    <a:pt x="0" y="1921799"/>
                    <a:pt x="0" y="1910624"/>
                  </a:cubicBezTo>
                  <a:lnTo>
                    <a:pt x="0" y="42134"/>
                  </a:lnTo>
                  <a:cubicBezTo>
                    <a:pt x="0" y="30959"/>
                    <a:pt x="4439" y="20242"/>
                    <a:pt x="12341" y="12341"/>
                  </a:cubicBezTo>
                  <a:cubicBezTo>
                    <a:pt x="20242" y="4439"/>
                    <a:pt x="30959" y="0"/>
                    <a:pt x="42134" y="0"/>
                  </a:cubicBezTo>
                  <a:close/>
                </a:path>
              </a:pathLst>
            </a:custGeom>
            <a:solidFill>
              <a:srgbClr val="487307"/>
            </a:solidFill>
            <a:ln w="38100" cap="rnd">
              <a:solidFill>
                <a:srgbClr val="FFFFFF"/>
              </a:solidFill>
              <a:prstDash val="solid"/>
              <a:round/>
            </a:ln>
          </p:spPr>
        </p:sp>
        <p:sp>
          <p:nvSpPr>
            <p:cNvPr name="TextBox 4" id="4"/>
            <p:cNvSpPr txBox="true"/>
            <p:nvPr/>
          </p:nvSpPr>
          <p:spPr>
            <a:xfrm>
              <a:off x="0" y="-38100"/>
              <a:ext cx="1306647" cy="19908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545375" y="2108844"/>
            <a:ext cx="4961174" cy="7414378"/>
            <a:chOff x="0" y="0"/>
            <a:chExt cx="1306647" cy="1952758"/>
          </a:xfrm>
        </p:grpSpPr>
        <p:sp>
          <p:nvSpPr>
            <p:cNvPr name="Freeform 6" id="6"/>
            <p:cNvSpPr/>
            <p:nvPr/>
          </p:nvSpPr>
          <p:spPr>
            <a:xfrm flipH="false" flipV="false" rot="0">
              <a:off x="0" y="0"/>
              <a:ext cx="1306647" cy="1952758"/>
            </a:xfrm>
            <a:custGeom>
              <a:avLst/>
              <a:gdLst/>
              <a:ahLst/>
              <a:cxnLst/>
              <a:rect r="r" b="b" t="t" l="l"/>
              <a:pathLst>
                <a:path h="1952758" w="1306647">
                  <a:moveTo>
                    <a:pt x="42134" y="0"/>
                  </a:moveTo>
                  <a:lnTo>
                    <a:pt x="1264513" y="0"/>
                  </a:lnTo>
                  <a:cubicBezTo>
                    <a:pt x="1275688" y="0"/>
                    <a:pt x="1286405" y="4439"/>
                    <a:pt x="1294306" y="12341"/>
                  </a:cubicBezTo>
                  <a:cubicBezTo>
                    <a:pt x="1302208" y="20242"/>
                    <a:pt x="1306647" y="30959"/>
                    <a:pt x="1306647" y="42134"/>
                  </a:cubicBezTo>
                  <a:lnTo>
                    <a:pt x="1306647" y="1910624"/>
                  </a:lnTo>
                  <a:cubicBezTo>
                    <a:pt x="1306647" y="1921799"/>
                    <a:pt x="1302208" y="1932516"/>
                    <a:pt x="1294306" y="1940417"/>
                  </a:cubicBezTo>
                  <a:cubicBezTo>
                    <a:pt x="1286405" y="1948319"/>
                    <a:pt x="1275688" y="1952758"/>
                    <a:pt x="1264513" y="1952758"/>
                  </a:cubicBezTo>
                  <a:lnTo>
                    <a:pt x="42134" y="1952758"/>
                  </a:lnTo>
                  <a:cubicBezTo>
                    <a:pt x="30959" y="1952758"/>
                    <a:pt x="20242" y="1948319"/>
                    <a:pt x="12341" y="1940417"/>
                  </a:cubicBezTo>
                  <a:cubicBezTo>
                    <a:pt x="4439" y="1932516"/>
                    <a:pt x="0" y="1921799"/>
                    <a:pt x="0" y="1910624"/>
                  </a:cubicBezTo>
                  <a:lnTo>
                    <a:pt x="0" y="42134"/>
                  </a:lnTo>
                  <a:cubicBezTo>
                    <a:pt x="0" y="30959"/>
                    <a:pt x="4439" y="20242"/>
                    <a:pt x="12341" y="12341"/>
                  </a:cubicBezTo>
                  <a:cubicBezTo>
                    <a:pt x="20242" y="4439"/>
                    <a:pt x="30959" y="0"/>
                    <a:pt x="42134" y="0"/>
                  </a:cubicBezTo>
                  <a:close/>
                </a:path>
              </a:pathLst>
            </a:custGeom>
            <a:solidFill>
              <a:srgbClr val="133D31"/>
            </a:solidFill>
            <a:ln w="38100" cap="rnd">
              <a:solidFill>
                <a:srgbClr val="FFFFFF"/>
              </a:solidFill>
              <a:prstDash val="solid"/>
              <a:round/>
            </a:ln>
          </p:spPr>
        </p:sp>
        <p:sp>
          <p:nvSpPr>
            <p:cNvPr name="TextBox 7" id="7"/>
            <p:cNvSpPr txBox="true"/>
            <p:nvPr/>
          </p:nvSpPr>
          <p:spPr>
            <a:xfrm>
              <a:off x="0" y="-38100"/>
              <a:ext cx="1306647" cy="19908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190470" y="2108844"/>
            <a:ext cx="4961174" cy="7414378"/>
            <a:chOff x="0" y="0"/>
            <a:chExt cx="1306647" cy="1952758"/>
          </a:xfrm>
        </p:grpSpPr>
        <p:sp>
          <p:nvSpPr>
            <p:cNvPr name="Freeform 9" id="9"/>
            <p:cNvSpPr/>
            <p:nvPr/>
          </p:nvSpPr>
          <p:spPr>
            <a:xfrm flipH="false" flipV="false" rot="0">
              <a:off x="0" y="0"/>
              <a:ext cx="1306647" cy="1952758"/>
            </a:xfrm>
            <a:custGeom>
              <a:avLst/>
              <a:gdLst/>
              <a:ahLst/>
              <a:cxnLst/>
              <a:rect r="r" b="b" t="t" l="l"/>
              <a:pathLst>
                <a:path h="1952758" w="1306647">
                  <a:moveTo>
                    <a:pt x="42134" y="0"/>
                  </a:moveTo>
                  <a:lnTo>
                    <a:pt x="1264513" y="0"/>
                  </a:lnTo>
                  <a:cubicBezTo>
                    <a:pt x="1275688" y="0"/>
                    <a:pt x="1286405" y="4439"/>
                    <a:pt x="1294306" y="12341"/>
                  </a:cubicBezTo>
                  <a:cubicBezTo>
                    <a:pt x="1302208" y="20242"/>
                    <a:pt x="1306647" y="30959"/>
                    <a:pt x="1306647" y="42134"/>
                  </a:cubicBezTo>
                  <a:lnTo>
                    <a:pt x="1306647" y="1910624"/>
                  </a:lnTo>
                  <a:cubicBezTo>
                    <a:pt x="1306647" y="1921799"/>
                    <a:pt x="1302208" y="1932516"/>
                    <a:pt x="1294306" y="1940417"/>
                  </a:cubicBezTo>
                  <a:cubicBezTo>
                    <a:pt x="1286405" y="1948319"/>
                    <a:pt x="1275688" y="1952758"/>
                    <a:pt x="1264513" y="1952758"/>
                  </a:cubicBezTo>
                  <a:lnTo>
                    <a:pt x="42134" y="1952758"/>
                  </a:lnTo>
                  <a:cubicBezTo>
                    <a:pt x="30959" y="1952758"/>
                    <a:pt x="20242" y="1948319"/>
                    <a:pt x="12341" y="1940417"/>
                  </a:cubicBezTo>
                  <a:cubicBezTo>
                    <a:pt x="4439" y="1932516"/>
                    <a:pt x="0" y="1921799"/>
                    <a:pt x="0" y="1910624"/>
                  </a:cubicBezTo>
                  <a:lnTo>
                    <a:pt x="0" y="42134"/>
                  </a:lnTo>
                  <a:cubicBezTo>
                    <a:pt x="0" y="30959"/>
                    <a:pt x="4439" y="20242"/>
                    <a:pt x="12341" y="12341"/>
                  </a:cubicBezTo>
                  <a:cubicBezTo>
                    <a:pt x="20242" y="4439"/>
                    <a:pt x="30959" y="0"/>
                    <a:pt x="42134" y="0"/>
                  </a:cubicBezTo>
                  <a:close/>
                </a:path>
              </a:pathLst>
            </a:custGeom>
            <a:solidFill>
              <a:srgbClr val="487307"/>
            </a:solidFill>
            <a:ln w="38100" cap="rnd">
              <a:solidFill>
                <a:srgbClr val="FFFFFF"/>
              </a:solidFill>
              <a:prstDash val="solid"/>
              <a:round/>
            </a:ln>
          </p:spPr>
        </p:sp>
        <p:sp>
          <p:nvSpPr>
            <p:cNvPr name="TextBox 10" id="10"/>
            <p:cNvSpPr txBox="true"/>
            <p:nvPr/>
          </p:nvSpPr>
          <p:spPr>
            <a:xfrm>
              <a:off x="0" y="-38100"/>
              <a:ext cx="1306647" cy="199085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925425" y="-10088626"/>
            <a:ext cx="7713184" cy="12875374"/>
            <a:chOff x="0" y="0"/>
            <a:chExt cx="2031456" cy="3391045"/>
          </a:xfrm>
        </p:grpSpPr>
        <p:sp>
          <p:nvSpPr>
            <p:cNvPr name="Freeform 12" id="12"/>
            <p:cNvSpPr/>
            <p:nvPr/>
          </p:nvSpPr>
          <p:spPr>
            <a:xfrm flipH="false" flipV="false" rot="0">
              <a:off x="0" y="0"/>
              <a:ext cx="2031456" cy="3391045"/>
            </a:xfrm>
            <a:custGeom>
              <a:avLst/>
              <a:gdLst/>
              <a:ahLst/>
              <a:cxnLst/>
              <a:rect r="r" b="b" t="t" l="l"/>
              <a:pathLst>
                <a:path h="3391045" w="2031456">
                  <a:moveTo>
                    <a:pt x="48179" y="0"/>
                  </a:moveTo>
                  <a:lnTo>
                    <a:pt x="1983277" y="0"/>
                  </a:lnTo>
                  <a:cubicBezTo>
                    <a:pt x="1996055" y="0"/>
                    <a:pt x="2008310" y="5076"/>
                    <a:pt x="2017345" y="14111"/>
                  </a:cubicBezTo>
                  <a:cubicBezTo>
                    <a:pt x="2026380" y="23147"/>
                    <a:pt x="2031456" y="35401"/>
                    <a:pt x="2031456" y="48179"/>
                  </a:cubicBezTo>
                  <a:lnTo>
                    <a:pt x="2031456" y="3342866"/>
                  </a:lnTo>
                  <a:cubicBezTo>
                    <a:pt x="2031456" y="3355644"/>
                    <a:pt x="2026380" y="3367898"/>
                    <a:pt x="2017345" y="3376934"/>
                  </a:cubicBezTo>
                  <a:cubicBezTo>
                    <a:pt x="2008310" y="3385969"/>
                    <a:pt x="1996055" y="3391045"/>
                    <a:pt x="1983277" y="3391045"/>
                  </a:cubicBezTo>
                  <a:lnTo>
                    <a:pt x="48179" y="3391045"/>
                  </a:lnTo>
                  <a:cubicBezTo>
                    <a:pt x="35401" y="3391045"/>
                    <a:pt x="23147" y="3385969"/>
                    <a:pt x="14111" y="3376934"/>
                  </a:cubicBezTo>
                  <a:cubicBezTo>
                    <a:pt x="5076" y="3367898"/>
                    <a:pt x="0" y="3355644"/>
                    <a:pt x="0" y="3342866"/>
                  </a:cubicBezTo>
                  <a:lnTo>
                    <a:pt x="0" y="48179"/>
                  </a:lnTo>
                  <a:cubicBezTo>
                    <a:pt x="0" y="35401"/>
                    <a:pt x="5076" y="23147"/>
                    <a:pt x="14111" y="14111"/>
                  </a:cubicBezTo>
                  <a:cubicBezTo>
                    <a:pt x="23147" y="5076"/>
                    <a:pt x="35401" y="0"/>
                    <a:pt x="48179" y="0"/>
                  </a:cubicBezTo>
                  <a:close/>
                </a:path>
              </a:pathLst>
            </a:custGeom>
            <a:solidFill>
              <a:srgbClr val="E18417"/>
            </a:solidFill>
            <a:ln cap="rnd">
              <a:noFill/>
              <a:prstDash val="solid"/>
              <a:round/>
            </a:ln>
          </p:spPr>
        </p:sp>
        <p:sp>
          <p:nvSpPr>
            <p:cNvPr name="TextBox 13" id="13"/>
            <p:cNvSpPr txBox="true"/>
            <p:nvPr/>
          </p:nvSpPr>
          <p:spPr>
            <a:xfrm>
              <a:off x="0" y="-38100"/>
              <a:ext cx="2031456" cy="342914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5720348" y="496958"/>
            <a:ext cx="6123338" cy="1943424"/>
          </a:xfrm>
          <a:prstGeom prst="rect">
            <a:avLst/>
          </a:prstGeom>
        </p:spPr>
        <p:txBody>
          <a:bodyPr anchor="t" rtlCol="false" tIns="0" lIns="0" bIns="0" rIns="0">
            <a:spAutoFit/>
          </a:bodyPr>
          <a:lstStyle/>
          <a:p>
            <a:pPr algn="ctr">
              <a:lnSpc>
                <a:spcPts val="7425"/>
              </a:lnSpc>
            </a:pPr>
            <a:r>
              <a:rPr lang="en-US" sz="7984" b="true">
                <a:solidFill>
                  <a:srgbClr val="FFFAF5"/>
                </a:solidFill>
                <a:latin typeface="Garet Bold"/>
                <a:ea typeface="Garet Bold"/>
                <a:cs typeface="Garet Bold"/>
                <a:sym typeface="Garet Bold"/>
              </a:rPr>
              <a:t>OVERALL</a:t>
            </a:r>
          </a:p>
          <a:p>
            <a:pPr algn="ctr">
              <a:lnSpc>
                <a:spcPts val="7425"/>
              </a:lnSpc>
            </a:pPr>
            <a:r>
              <a:rPr lang="en-US" b="true" sz="7984">
                <a:solidFill>
                  <a:srgbClr val="FFFAF5"/>
                </a:solidFill>
                <a:latin typeface="Garet Bold"/>
                <a:ea typeface="Garet Bold"/>
                <a:cs typeface="Garet Bold"/>
                <a:sym typeface="Garet Bold"/>
              </a:rPr>
              <a:t>BENEFITS</a:t>
            </a:r>
          </a:p>
        </p:txBody>
      </p:sp>
      <p:grpSp>
        <p:nvGrpSpPr>
          <p:cNvPr name="Group 15" id="15"/>
          <p:cNvGrpSpPr/>
          <p:nvPr/>
        </p:nvGrpSpPr>
        <p:grpSpPr>
          <a:xfrm rot="0">
            <a:off x="686701" y="8642566"/>
            <a:ext cx="1512262" cy="1231467"/>
            <a:chOff x="0" y="0"/>
            <a:chExt cx="398291" cy="324337"/>
          </a:xfrm>
        </p:grpSpPr>
        <p:sp>
          <p:nvSpPr>
            <p:cNvPr name="Freeform 16" id="16"/>
            <p:cNvSpPr/>
            <p:nvPr/>
          </p:nvSpPr>
          <p:spPr>
            <a:xfrm flipH="false" flipV="false" rot="0">
              <a:off x="0" y="0"/>
              <a:ext cx="398291" cy="324337"/>
            </a:xfrm>
            <a:custGeom>
              <a:avLst/>
              <a:gdLst/>
              <a:ahLst/>
              <a:cxnLst/>
              <a:rect r="r" b="b" t="t" l="l"/>
              <a:pathLst>
                <a:path h="324337" w="398291">
                  <a:moveTo>
                    <a:pt x="117747" y="0"/>
                  </a:moveTo>
                  <a:lnTo>
                    <a:pt x="280544" y="0"/>
                  </a:lnTo>
                  <a:cubicBezTo>
                    <a:pt x="345574" y="0"/>
                    <a:pt x="398291" y="52717"/>
                    <a:pt x="398291" y="117747"/>
                  </a:cubicBezTo>
                  <a:lnTo>
                    <a:pt x="398291" y="206590"/>
                  </a:lnTo>
                  <a:cubicBezTo>
                    <a:pt x="398291" y="271620"/>
                    <a:pt x="345574" y="324337"/>
                    <a:pt x="280544" y="324337"/>
                  </a:cubicBezTo>
                  <a:lnTo>
                    <a:pt x="117747" y="324337"/>
                  </a:lnTo>
                  <a:cubicBezTo>
                    <a:pt x="52717" y="324337"/>
                    <a:pt x="0" y="271620"/>
                    <a:pt x="0" y="206590"/>
                  </a:cubicBezTo>
                  <a:lnTo>
                    <a:pt x="0" y="117747"/>
                  </a:lnTo>
                  <a:cubicBezTo>
                    <a:pt x="0" y="52717"/>
                    <a:pt x="52717" y="0"/>
                    <a:pt x="117747" y="0"/>
                  </a:cubicBezTo>
                  <a:close/>
                </a:path>
              </a:pathLst>
            </a:custGeom>
            <a:solidFill>
              <a:srgbClr val="EB9837"/>
            </a:solidFill>
            <a:ln cap="rnd">
              <a:noFill/>
              <a:prstDash val="solid"/>
              <a:round/>
            </a:ln>
          </p:spPr>
        </p:sp>
        <p:sp>
          <p:nvSpPr>
            <p:cNvPr name="TextBox 17" id="17"/>
            <p:cNvSpPr txBox="true"/>
            <p:nvPr/>
          </p:nvSpPr>
          <p:spPr>
            <a:xfrm>
              <a:off x="0" y="-38100"/>
              <a:ext cx="398291" cy="36243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284581" y="8642566"/>
            <a:ext cx="1512262" cy="1231467"/>
            <a:chOff x="0" y="0"/>
            <a:chExt cx="398291" cy="324337"/>
          </a:xfrm>
        </p:grpSpPr>
        <p:sp>
          <p:nvSpPr>
            <p:cNvPr name="Freeform 19" id="19"/>
            <p:cNvSpPr/>
            <p:nvPr/>
          </p:nvSpPr>
          <p:spPr>
            <a:xfrm flipH="false" flipV="false" rot="0">
              <a:off x="0" y="0"/>
              <a:ext cx="398291" cy="324337"/>
            </a:xfrm>
            <a:custGeom>
              <a:avLst/>
              <a:gdLst/>
              <a:ahLst/>
              <a:cxnLst/>
              <a:rect r="r" b="b" t="t" l="l"/>
              <a:pathLst>
                <a:path h="324337" w="398291">
                  <a:moveTo>
                    <a:pt x="117747" y="0"/>
                  </a:moveTo>
                  <a:lnTo>
                    <a:pt x="280544" y="0"/>
                  </a:lnTo>
                  <a:cubicBezTo>
                    <a:pt x="345574" y="0"/>
                    <a:pt x="398291" y="52717"/>
                    <a:pt x="398291" y="117747"/>
                  </a:cubicBezTo>
                  <a:lnTo>
                    <a:pt x="398291" y="206590"/>
                  </a:lnTo>
                  <a:cubicBezTo>
                    <a:pt x="398291" y="271620"/>
                    <a:pt x="345574" y="324337"/>
                    <a:pt x="280544" y="324337"/>
                  </a:cubicBezTo>
                  <a:lnTo>
                    <a:pt x="117747" y="324337"/>
                  </a:lnTo>
                  <a:cubicBezTo>
                    <a:pt x="52717" y="324337"/>
                    <a:pt x="0" y="271620"/>
                    <a:pt x="0" y="206590"/>
                  </a:cubicBezTo>
                  <a:lnTo>
                    <a:pt x="0" y="117747"/>
                  </a:lnTo>
                  <a:cubicBezTo>
                    <a:pt x="0" y="52717"/>
                    <a:pt x="52717" y="0"/>
                    <a:pt x="117747" y="0"/>
                  </a:cubicBezTo>
                  <a:close/>
                </a:path>
              </a:pathLst>
            </a:custGeom>
            <a:solidFill>
              <a:srgbClr val="EB9837"/>
            </a:solidFill>
            <a:ln cap="rnd">
              <a:noFill/>
              <a:prstDash val="solid"/>
              <a:round/>
            </a:ln>
          </p:spPr>
        </p:sp>
        <p:sp>
          <p:nvSpPr>
            <p:cNvPr name="TextBox 20" id="20"/>
            <p:cNvSpPr txBox="true"/>
            <p:nvPr/>
          </p:nvSpPr>
          <p:spPr>
            <a:xfrm>
              <a:off x="0" y="-38100"/>
              <a:ext cx="398291" cy="36243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697049" y="8642566"/>
            <a:ext cx="1512262" cy="1231467"/>
            <a:chOff x="0" y="0"/>
            <a:chExt cx="398291" cy="324337"/>
          </a:xfrm>
        </p:grpSpPr>
        <p:sp>
          <p:nvSpPr>
            <p:cNvPr name="Freeform 22" id="22"/>
            <p:cNvSpPr/>
            <p:nvPr/>
          </p:nvSpPr>
          <p:spPr>
            <a:xfrm flipH="false" flipV="false" rot="0">
              <a:off x="0" y="0"/>
              <a:ext cx="398291" cy="324337"/>
            </a:xfrm>
            <a:custGeom>
              <a:avLst/>
              <a:gdLst/>
              <a:ahLst/>
              <a:cxnLst/>
              <a:rect r="r" b="b" t="t" l="l"/>
              <a:pathLst>
                <a:path h="324337" w="398291">
                  <a:moveTo>
                    <a:pt x="117747" y="0"/>
                  </a:moveTo>
                  <a:lnTo>
                    <a:pt x="280544" y="0"/>
                  </a:lnTo>
                  <a:cubicBezTo>
                    <a:pt x="345574" y="0"/>
                    <a:pt x="398291" y="52717"/>
                    <a:pt x="398291" y="117747"/>
                  </a:cubicBezTo>
                  <a:lnTo>
                    <a:pt x="398291" y="206590"/>
                  </a:lnTo>
                  <a:cubicBezTo>
                    <a:pt x="398291" y="271620"/>
                    <a:pt x="345574" y="324337"/>
                    <a:pt x="280544" y="324337"/>
                  </a:cubicBezTo>
                  <a:lnTo>
                    <a:pt x="117747" y="324337"/>
                  </a:lnTo>
                  <a:cubicBezTo>
                    <a:pt x="52717" y="324337"/>
                    <a:pt x="0" y="271620"/>
                    <a:pt x="0" y="206590"/>
                  </a:cubicBezTo>
                  <a:lnTo>
                    <a:pt x="0" y="117747"/>
                  </a:lnTo>
                  <a:cubicBezTo>
                    <a:pt x="0" y="52717"/>
                    <a:pt x="52717" y="0"/>
                    <a:pt x="117747" y="0"/>
                  </a:cubicBezTo>
                  <a:close/>
                </a:path>
              </a:pathLst>
            </a:custGeom>
            <a:solidFill>
              <a:srgbClr val="EB9837"/>
            </a:solidFill>
            <a:ln cap="rnd">
              <a:noFill/>
              <a:prstDash val="solid"/>
              <a:round/>
            </a:ln>
          </p:spPr>
        </p:sp>
        <p:sp>
          <p:nvSpPr>
            <p:cNvPr name="TextBox 23" id="23"/>
            <p:cNvSpPr txBox="true"/>
            <p:nvPr/>
          </p:nvSpPr>
          <p:spPr>
            <a:xfrm>
              <a:off x="0" y="-38100"/>
              <a:ext cx="398291" cy="362437"/>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073991" y="2872473"/>
            <a:ext cx="3085904" cy="876738"/>
          </a:xfrm>
          <a:prstGeom prst="rect">
            <a:avLst/>
          </a:prstGeom>
        </p:spPr>
        <p:txBody>
          <a:bodyPr anchor="t" rtlCol="false" tIns="0" lIns="0" bIns="0" rIns="0">
            <a:spAutoFit/>
          </a:bodyPr>
          <a:lstStyle/>
          <a:p>
            <a:pPr algn="ctr">
              <a:lnSpc>
                <a:spcPts val="3370"/>
              </a:lnSpc>
            </a:pPr>
            <a:r>
              <a:rPr lang="en-US" b="true" sz="3623">
                <a:solidFill>
                  <a:srgbClr val="FFFAF5"/>
                </a:solidFill>
                <a:latin typeface="Garet Bold"/>
                <a:ea typeface="Garet Bold"/>
                <a:cs typeface="Garet Bold"/>
                <a:sym typeface="Garet Bold"/>
              </a:rPr>
              <a:t>Increased Crop Yields</a:t>
            </a:r>
          </a:p>
        </p:txBody>
      </p:sp>
      <p:sp>
        <p:nvSpPr>
          <p:cNvPr name="TextBox 25" id="25"/>
          <p:cNvSpPr txBox="true"/>
          <p:nvPr/>
        </p:nvSpPr>
        <p:spPr>
          <a:xfrm rot="0">
            <a:off x="7231196" y="3134341"/>
            <a:ext cx="3774560" cy="876738"/>
          </a:xfrm>
          <a:prstGeom prst="rect">
            <a:avLst/>
          </a:prstGeom>
        </p:spPr>
        <p:txBody>
          <a:bodyPr anchor="t" rtlCol="false" tIns="0" lIns="0" bIns="0" rIns="0">
            <a:spAutoFit/>
          </a:bodyPr>
          <a:lstStyle/>
          <a:p>
            <a:pPr algn="ctr">
              <a:lnSpc>
                <a:spcPts val="3370"/>
              </a:lnSpc>
            </a:pPr>
            <a:r>
              <a:rPr lang="en-US" b="true" sz="3623">
                <a:solidFill>
                  <a:srgbClr val="FFFAF5"/>
                </a:solidFill>
                <a:latin typeface="Garet Bold"/>
                <a:ea typeface="Garet Bold"/>
                <a:cs typeface="Garet Bold"/>
                <a:sym typeface="Garet Bold"/>
              </a:rPr>
              <a:t>Resource Efficiency</a:t>
            </a:r>
          </a:p>
        </p:txBody>
      </p:sp>
      <p:sp>
        <p:nvSpPr>
          <p:cNvPr name="TextBox 26" id="26"/>
          <p:cNvSpPr txBox="true"/>
          <p:nvPr/>
        </p:nvSpPr>
        <p:spPr>
          <a:xfrm rot="0">
            <a:off x="1810270" y="4144061"/>
            <a:ext cx="3613345" cy="5501356"/>
          </a:xfrm>
          <a:prstGeom prst="rect">
            <a:avLst/>
          </a:prstGeom>
        </p:spPr>
        <p:txBody>
          <a:bodyPr anchor="t" rtlCol="false" tIns="0" lIns="0" bIns="0" rIns="0">
            <a:spAutoFit/>
          </a:bodyPr>
          <a:lstStyle/>
          <a:p>
            <a:pPr algn="ctr">
              <a:lnSpc>
                <a:spcPts val="2409"/>
              </a:lnSpc>
            </a:pPr>
            <a:r>
              <a:rPr lang="en-US" b="true" sz="2231" u="sng">
                <a:solidFill>
                  <a:srgbClr val="FFFAF5"/>
                </a:solidFill>
                <a:latin typeface="Garet Bold"/>
                <a:ea typeface="Garet Bold"/>
                <a:cs typeface="Garet Bold"/>
                <a:sym typeface="Garet Bold"/>
              </a:rPr>
              <a:t>Data-Driven Decisions:</a:t>
            </a:r>
          </a:p>
          <a:p>
            <a:pPr algn="ctr">
              <a:lnSpc>
                <a:spcPts val="2409"/>
              </a:lnSpc>
            </a:pPr>
            <a:r>
              <a:rPr lang="en-US" sz="2231">
                <a:solidFill>
                  <a:srgbClr val="FFFAF5"/>
                </a:solidFill>
                <a:latin typeface="Garet"/>
                <a:ea typeface="Garet"/>
                <a:cs typeface="Garet"/>
                <a:sym typeface="Garet"/>
              </a:rPr>
              <a:t>Real-time soil data helps farmers optimize crop selection and planting schedules.</a:t>
            </a:r>
          </a:p>
          <a:p>
            <a:pPr algn="ctr">
              <a:lnSpc>
                <a:spcPts val="2409"/>
              </a:lnSpc>
            </a:pPr>
          </a:p>
          <a:p>
            <a:pPr algn="ctr">
              <a:lnSpc>
                <a:spcPts val="2409"/>
              </a:lnSpc>
            </a:pPr>
            <a:r>
              <a:rPr lang="en-US" b="true" sz="2231" u="sng">
                <a:solidFill>
                  <a:srgbClr val="FFFAF5"/>
                </a:solidFill>
                <a:latin typeface="Garet Bold"/>
                <a:ea typeface="Garet Bold"/>
                <a:cs typeface="Garet Bold"/>
                <a:sym typeface="Garet Bold"/>
              </a:rPr>
              <a:t>Precision Farming:</a:t>
            </a:r>
          </a:p>
          <a:p>
            <a:pPr algn="ctr">
              <a:lnSpc>
                <a:spcPts val="2409"/>
              </a:lnSpc>
            </a:pPr>
            <a:r>
              <a:rPr lang="en-US" sz="2231">
                <a:solidFill>
                  <a:srgbClr val="FFFAF5"/>
                </a:solidFill>
                <a:latin typeface="Garet"/>
                <a:ea typeface="Garet"/>
                <a:cs typeface="Garet"/>
                <a:sym typeface="Garet"/>
              </a:rPr>
              <a:t>Automated irrigation and fertilization ensure crops receive the exact amount of water and nutrients needed, preventing undernourishment or overuse.</a:t>
            </a:r>
          </a:p>
          <a:p>
            <a:pPr algn="ctr">
              <a:lnSpc>
                <a:spcPts val="2409"/>
              </a:lnSpc>
            </a:pPr>
          </a:p>
          <a:p>
            <a:pPr algn="ctr">
              <a:lnSpc>
                <a:spcPts val="2409"/>
              </a:lnSpc>
            </a:pPr>
          </a:p>
          <a:p>
            <a:pPr algn="ctr">
              <a:lnSpc>
                <a:spcPts val="2409"/>
              </a:lnSpc>
            </a:pPr>
          </a:p>
        </p:txBody>
      </p:sp>
      <p:sp>
        <p:nvSpPr>
          <p:cNvPr name="TextBox 27" id="27"/>
          <p:cNvSpPr txBox="true"/>
          <p:nvPr/>
        </p:nvSpPr>
        <p:spPr>
          <a:xfrm rot="0">
            <a:off x="7046168" y="4515536"/>
            <a:ext cx="3959589" cy="4891756"/>
          </a:xfrm>
          <a:prstGeom prst="rect">
            <a:avLst/>
          </a:prstGeom>
        </p:spPr>
        <p:txBody>
          <a:bodyPr anchor="t" rtlCol="false" tIns="0" lIns="0" bIns="0" rIns="0">
            <a:spAutoFit/>
          </a:bodyPr>
          <a:lstStyle/>
          <a:p>
            <a:pPr algn="ctr">
              <a:lnSpc>
                <a:spcPts val="2409"/>
              </a:lnSpc>
            </a:pPr>
            <a:r>
              <a:rPr lang="en-US" b="true" sz="2231" u="sng">
                <a:solidFill>
                  <a:srgbClr val="FFFAF5"/>
                </a:solidFill>
                <a:latin typeface="Garet Bold"/>
                <a:ea typeface="Garet Bold"/>
                <a:cs typeface="Garet Bold"/>
                <a:sym typeface="Garet Bold"/>
              </a:rPr>
              <a:t>Smart Irrigation:</a:t>
            </a:r>
          </a:p>
          <a:p>
            <a:pPr algn="ctr">
              <a:lnSpc>
                <a:spcPts val="2409"/>
              </a:lnSpc>
            </a:pPr>
            <a:r>
              <a:rPr lang="en-US" sz="2231">
                <a:solidFill>
                  <a:srgbClr val="FFFAF5"/>
                </a:solidFill>
                <a:latin typeface="Garet"/>
                <a:ea typeface="Garet"/>
                <a:cs typeface="Garet"/>
                <a:sym typeface="Garet"/>
              </a:rPr>
              <a:t>Water is applied based on real-time moisture data, preventing over- or under-watering and conserving water resources.</a:t>
            </a:r>
          </a:p>
          <a:p>
            <a:pPr algn="ctr">
              <a:lnSpc>
                <a:spcPts val="2409"/>
              </a:lnSpc>
            </a:pPr>
          </a:p>
          <a:p>
            <a:pPr algn="ctr">
              <a:lnSpc>
                <a:spcPts val="2409"/>
              </a:lnSpc>
            </a:pPr>
            <a:r>
              <a:rPr lang="en-US" b="true" sz="2231" u="sng">
                <a:solidFill>
                  <a:srgbClr val="FFFAF5"/>
                </a:solidFill>
                <a:latin typeface="Garet Bold"/>
                <a:ea typeface="Garet Bold"/>
                <a:cs typeface="Garet Bold"/>
                <a:sym typeface="Garet Bold"/>
              </a:rPr>
              <a:t>Sustainable Practices:</a:t>
            </a:r>
          </a:p>
          <a:p>
            <a:pPr algn="ctr">
              <a:lnSpc>
                <a:spcPts val="2409"/>
              </a:lnSpc>
            </a:pPr>
            <a:r>
              <a:rPr lang="en-US" sz="2231">
                <a:solidFill>
                  <a:srgbClr val="FFFAF5"/>
                </a:solidFill>
                <a:latin typeface="Garet"/>
                <a:ea typeface="Garet"/>
                <a:cs typeface="Garet"/>
                <a:sym typeface="Garet"/>
              </a:rPr>
              <a:t>By avoiding resource overuse, the system promotes long-term soil health and helps maintain sustainable farming practices.</a:t>
            </a:r>
          </a:p>
          <a:p>
            <a:pPr algn="ctr">
              <a:lnSpc>
                <a:spcPts val="2409"/>
              </a:lnSpc>
            </a:pPr>
          </a:p>
          <a:p>
            <a:pPr algn="ctr">
              <a:lnSpc>
                <a:spcPts val="2409"/>
              </a:lnSpc>
            </a:pPr>
          </a:p>
        </p:txBody>
      </p:sp>
      <p:sp>
        <p:nvSpPr>
          <p:cNvPr name="TextBox 28" id="28"/>
          <p:cNvSpPr txBox="true"/>
          <p:nvPr/>
        </p:nvSpPr>
        <p:spPr>
          <a:xfrm rot="0">
            <a:off x="12763849" y="3248273"/>
            <a:ext cx="4058608" cy="876738"/>
          </a:xfrm>
          <a:prstGeom prst="rect">
            <a:avLst/>
          </a:prstGeom>
        </p:spPr>
        <p:txBody>
          <a:bodyPr anchor="t" rtlCol="false" tIns="0" lIns="0" bIns="0" rIns="0">
            <a:spAutoFit/>
          </a:bodyPr>
          <a:lstStyle/>
          <a:p>
            <a:pPr algn="ctr">
              <a:lnSpc>
                <a:spcPts val="3370"/>
              </a:lnSpc>
            </a:pPr>
            <a:r>
              <a:rPr lang="en-US" b="true" sz="3623">
                <a:solidFill>
                  <a:srgbClr val="FFFAF5"/>
                </a:solidFill>
                <a:latin typeface="Garet Bold"/>
                <a:ea typeface="Garet Bold"/>
                <a:cs typeface="Garet Bold"/>
                <a:sym typeface="Garet Bold"/>
              </a:rPr>
              <a:t>Farmer Empowerment </a:t>
            </a:r>
          </a:p>
        </p:txBody>
      </p:sp>
      <p:sp>
        <p:nvSpPr>
          <p:cNvPr name="TextBox 29" id="29"/>
          <p:cNvSpPr txBox="true"/>
          <p:nvPr/>
        </p:nvSpPr>
        <p:spPr>
          <a:xfrm rot="0">
            <a:off x="12763849" y="4547049"/>
            <a:ext cx="3959589" cy="5196556"/>
          </a:xfrm>
          <a:prstGeom prst="rect">
            <a:avLst/>
          </a:prstGeom>
        </p:spPr>
        <p:txBody>
          <a:bodyPr anchor="t" rtlCol="false" tIns="0" lIns="0" bIns="0" rIns="0">
            <a:spAutoFit/>
          </a:bodyPr>
          <a:lstStyle/>
          <a:p>
            <a:pPr algn="ctr">
              <a:lnSpc>
                <a:spcPts val="2409"/>
              </a:lnSpc>
            </a:pPr>
            <a:r>
              <a:rPr lang="en-US" b="true" sz="2231" u="sng">
                <a:solidFill>
                  <a:srgbClr val="FFFAF5"/>
                </a:solidFill>
                <a:latin typeface="Garet Bold"/>
                <a:ea typeface="Garet Bold"/>
                <a:cs typeface="Garet Bold"/>
                <a:sym typeface="Garet Bold"/>
              </a:rPr>
              <a:t>Access to Real-Time Data:</a:t>
            </a:r>
          </a:p>
          <a:p>
            <a:pPr algn="ctr">
              <a:lnSpc>
                <a:spcPts val="2409"/>
              </a:lnSpc>
            </a:pPr>
            <a:r>
              <a:rPr lang="en-US" sz="2231">
                <a:solidFill>
                  <a:srgbClr val="FFFAF5"/>
                </a:solidFill>
                <a:latin typeface="Garet"/>
                <a:ea typeface="Garet"/>
                <a:cs typeface="Garet"/>
                <a:sym typeface="Garet"/>
              </a:rPr>
              <a:t>Farmers receive continuous updates on soil conditions, crop health, and resource needs, enabling timely and informed decisions.</a:t>
            </a:r>
          </a:p>
          <a:p>
            <a:pPr algn="ctr">
              <a:lnSpc>
                <a:spcPts val="2409"/>
              </a:lnSpc>
            </a:pPr>
          </a:p>
          <a:p>
            <a:pPr algn="ctr">
              <a:lnSpc>
                <a:spcPts val="2409"/>
              </a:lnSpc>
            </a:pPr>
            <a:r>
              <a:rPr lang="en-US" b="true" sz="2231" u="sng">
                <a:solidFill>
                  <a:srgbClr val="FFFAF5"/>
                </a:solidFill>
                <a:latin typeface="Garet Bold"/>
                <a:ea typeface="Garet Bold"/>
                <a:cs typeface="Garet Bold"/>
                <a:sym typeface="Garet Bold"/>
              </a:rPr>
              <a:t>Educational Resources:</a:t>
            </a:r>
          </a:p>
          <a:p>
            <a:pPr algn="ctr">
              <a:lnSpc>
                <a:spcPts val="2409"/>
              </a:lnSpc>
            </a:pPr>
            <a:r>
              <a:rPr lang="en-US" sz="2231">
                <a:solidFill>
                  <a:srgbClr val="FFFAF5"/>
                </a:solidFill>
                <a:latin typeface="Garet"/>
                <a:ea typeface="Garet"/>
                <a:cs typeface="Garet"/>
                <a:sym typeface="Garet"/>
              </a:rPr>
              <a:t>Offers guidance on sustainable farming techniques, helping farmers adopt best practices and improve efficiency.</a:t>
            </a:r>
          </a:p>
          <a:p>
            <a:pPr algn="ctr">
              <a:lnSpc>
                <a:spcPts val="2409"/>
              </a:lnSpc>
            </a:pPr>
          </a:p>
          <a:p>
            <a:pPr algn="ctr">
              <a:lnSpc>
                <a:spcPts val="2409"/>
              </a:lnSpc>
            </a:pPr>
          </a:p>
        </p:txBody>
      </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TextBox 2" id="2"/>
          <p:cNvSpPr txBox="true"/>
          <p:nvPr/>
        </p:nvSpPr>
        <p:spPr>
          <a:xfrm rot="0">
            <a:off x="6029713" y="604345"/>
            <a:ext cx="5859754" cy="1167768"/>
          </a:xfrm>
          <a:prstGeom prst="rect">
            <a:avLst/>
          </a:prstGeom>
        </p:spPr>
        <p:txBody>
          <a:bodyPr anchor="t" rtlCol="false" tIns="0" lIns="0" bIns="0" rIns="0">
            <a:spAutoFit/>
          </a:bodyPr>
          <a:lstStyle/>
          <a:p>
            <a:pPr algn="ctr">
              <a:lnSpc>
                <a:spcPts val="9659"/>
              </a:lnSpc>
              <a:spcBef>
                <a:spcPct val="0"/>
              </a:spcBef>
            </a:pPr>
            <a:r>
              <a:rPr lang="en-US" sz="6899">
                <a:solidFill>
                  <a:srgbClr val="70821F"/>
                </a:solidFill>
                <a:latin typeface="League Spartan"/>
                <a:ea typeface="League Spartan"/>
                <a:cs typeface="League Spartan"/>
                <a:sym typeface="League Spartan"/>
              </a:rPr>
              <a:t>CASE STUDY</a:t>
            </a:r>
          </a:p>
        </p:txBody>
      </p:sp>
      <p:sp>
        <p:nvSpPr>
          <p:cNvPr name="TextBox 3" id="3"/>
          <p:cNvSpPr txBox="true"/>
          <p:nvPr/>
        </p:nvSpPr>
        <p:spPr>
          <a:xfrm rot="0">
            <a:off x="3238205" y="2900752"/>
            <a:ext cx="10127856" cy="537846"/>
          </a:xfrm>
          <a:prstGeom prst="rect">
            <a:avLst/>
          </a:prstGeom>
        </p:spPr>
        <p:txBody>
          <a:bodyPr anchor="t" rtlCol="false" tIns="0" lIns="0" bIns="0" rIns="0">
            <a:spAutoFit/>
          </a:bodyPr>
          <a:lstStyle/>
          <a:p>
            <a:pPr algn="ctr">
              <a:lnSpc>
                <a:spcPts val="4479"/>
              </a:lnSpc>
            </a:pPr>
            <a:r>
              <a:rPr lang="en-US" b="true" sz="3199" u="sng">
                <a:solidFill>
                  <a:srgbClr val="000000"/>
                </a:solidFill>
                <a:latin typeface="Canva Sans Bold"/>
                <a:ea typeface="Canva Sans Bold"/>
                <a:cs typeface="Canva Sans Bold"/>
                <a:sym typeface="Canva Sans Bold"/>
              </a:rPr>
              <a:t>Nutrient Deficiency and Crop Failures in India</a:t>
            </a:r>
          </a:p>
        </p:txBody>
      </p:sp>
      <p:sp>
        <p:nvSpPr>
          <p:cNvPr name="TextBox 4" id="4"/>
          <p:cNvSpPr txBox="true"/>
          <p:nvPr/>
        </p:nvSpPr>
        <p:spPr>
          <a:xfrm rot="0">
            <a:off x="620016" y="3762448"/>
            <a:ext cx="17492525" cy="2601135"/>
          </a:xfrm>
          <a:prstGeom prst="rect">
            <a:avLst/>
          </a:prstGeom>
        </p:spPr>
        <p:txBody>
          <a:bodyPr anchor="t" rtlCol="false" tIns="0" lIns="0" bIns="0" rIns="0">
            <a:spAutoFit/>
          </a:bodyPr>
          <a:lstStyle/>
          <a:p>
            <a:pPr algn="ctr">
              <a:lnSpc>
                <a:spcPts val="4155"/>
              </a:lnSpc>
              <a:spcBef>
                <a:spcPct val="0"/>
              </a:spcBef>
            </a:pPr>
            <a:r>
              <a:rPr lang="en-US" sz="2968" i="true">
                <a:solidFill>
                  <a:srgbClr val="000000"/>
                </a:solidFill>
                <a:latin typeface="Canva Sans Italics"/>
                <a:ea typeface="Canva Sans Italics"/>
                <a:cs typeface="Canva Sans Italics"/>
                <a:sym typeface="Canva Sans Italics"/>
              </a:rPr>
              <a:t>In parts of India, farmers face crop failures due to nutrient-deficient soil. Without accurate soil data, they either under-apply or over-apply fertilizers, leading to poor crop growth and environmental harm. A smart agriculture system, through real-time nutrient monitoring, provides precise fertilization recommendations, improving both soil health and crop productivity while reducing fertilizer waste.</a:t>
            </a:r>
          </a:p>
        </p:txBody>
      </p:sp>
      <p:sp>
        <p:nvSpPr>
          <p:cNvPr name="TextBox 5" id="5"/>
          <p:cNvSpPr txBox="true"/>
          <p:nvPr/>
        </p:nvSpPr>
        <p:spPr>
          <a:xfrm rot="0">
            <a:off x="3238205" y="6721870"/>
            <a:ext cx="10984497" cy="537846"/>
          </a:xfrm>
          <a:prstGeom prst="rect">
            <a:avLst/>
          </a:prstGeom>
        </p:spPr>
        <p:txBody>
          <a:bodyPr anchor="t" rtlCol="false" tIns="0" lIns="0" bIns="0" rIns="0">
            <a:spAutoFit/>
          </a:bodyPr>
          <a:lstStyle/>
          <a:p>
            <a:pPr algn="ctr">
              <a:lnSpc>
                <a:spcPts val="4479"/>
              </a:lnSpc>
            </a:pPr>
            <a:r>
              <a:rPr lang="en-US" b="true" sz="3199" u="sng">
                <a:solidFill>
                  <a:srgbClr val="000000"/>
                </a:solidFill>
                <a:latin typeface="Canva Sans Bold"/>
                <a:ea typeface="Canva Sans Bold"/>
                <a:cs typeface="Canva Sans Bold"/>
                <a:sym typeface="Canva Sans Bold"/>
              </a:rPr>
              <a:t>Crop Damage Due to Climate Change (Australia)</a:t>
            </a:r>
          </a:p>
        </p:txBody>
      </p:sp>
      <p:sp>
        <p:nvSpPr>
          <p:cNvPr name="TextBox 6" id="6"/>
          <p:cNvSpPr txBox="true"/>
          <p:nvPr/>
        </p:nvSpPr>
        <p:spPr>
          <a:xfrm rot="0">
            <a:off x="1028700" y="7618004"/>
            <a:ext cx="15442183" cy="2078098"/>
          </a:xfrm>
          <a:prstGeom prst="rect">
            <a:avLst/>
          </a:prstGeom>
        </p:spPr>
        <p:txBody>
          <a:bodyPr anchor="t" rtlCol="false" tIns="0" lIns="0" bIns="0" rIns="0">
            <a:spAutoFit/>
          </a:bodyPr>
          <a:lstStyle/>
          <a:p>
            <a:pPr algn="ctr">
              <a:lnSpc>
                <a:spcPts val="4159"/>
              </a:lnSpc>
              <a:spcBef>
                <a:spcPct val="0"/>
              </a:spcBef>
            </a:pPr>
            <a:r>
              <a:rPr lang="en-US" sz="2971" i="true">
                <a:solidFill>
                  <a:srgbClr val="000000"/>
                </a:solidFill>
                <a:latin typeface="Canva Sans Italics"/>
                <a:ea typeface="Canva Sans Italics"/>
                <a:cs typeface="Canva Sans Italics"/>
                <a:sym typeface="Canva Sans Italics"/>
              </a:rPr>
              <a:t>Unpredictable weather patterns, such as floods or droughts, cause significant crop losses.Smart agriculture can use weather data and predictive analytics to help farmers prepare for climate extremes, adjusting crop planting times and irrigation schedules accordingly.</a:t>
            </a:r>
          </a:p>
        </p:txBody>
      </p:sp>
      <p:sp>
        <p:nvSpPr>
          <p:cNvPr name="AutoShape 7" id="7"/>
          <p:cNvSpPr/>
          <p:nvPr/>
        </p:nvSpPr>
        <p:spPr>
          <a:xfrm flipV="true">
            <a:off x="0" y="2529750"/>
            <a:ext cx="18288000" cy="0"/>
          </a:xfrm>
          <a:prstGeom prst="line">
            <a:avLst/>
          </a:prstGeom>
          <a:ln cap="flat" w="38100">
            <a:solidFill>
              <a:srgbClr val="000000"/>
            </a:solidFill>
            <a:prstDash val="solid"/>
            <a:headEnd type="diamond" len="lg" w="lg"/>
            <a:tailEnd type="diamond" len="lg" w="lg"/>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2" id="12"/>
          <p:cNvGrpSpPr/>
          <p:nvPr/>
        </p:nvGrpSpPr>
        <p:grpSpPr>
          <a:xfrm rot="0">
            <a:off x="1158787" y="453721"/>
            <a:ext cx="15408000" cy="1421470"/>
            <a:chOff x="0" y="0"/>
            <a:chExt cx="20544000" cy="1895293"/>
          </a:xfrm>
        </p:grpSpPr>
        <p:sp>
          <p:nvSpPr>
            <p:cNvPr name="Freeform 13" id="13"/>
            <p:cNvSpPr/>
            <p:nvPr/>
          </p:nvSpPr>
          <p:spPr>
            <a:xfrm flipH="false" flipV="false" rot="0">
              <a:off x="0" y="0"/>
              <a:ext cx="20544000" cy="1895293"/>
            </a:xfrm>
            <a:custGeom>
              <a:avLst/>
              <a:gdLst/>
              <a:ahLst/>
              <a:cxnLst/>
              <a:rect r="r" b="b" t="t" l="l"/>
              <a:pathLst>
                <a:path h="1895293" w="20544000">
                  <a:moveTo>
                    <a:pt x="0" y="0"/>
                  </a:moveTo>
                  <a:lnTo>
                    <a:pt x="20544000" y="0"/>
                  </a:lnTo>
                  <a:lnTo>
                    <a:pt x="20544000" y="1895293"/>
                  </a:lnTo>
                  <a:lnTo>
                    <a:pt x="0" y="1895293"/>
                  </a:lnTo>
                  <a:close/>
                </a:path>
              </a:pathLst>
            </a:custGeom>
            <a:solidFill>
              <a:srgbClr val="000000">
                <a:alpha val="0"/>
              </a:srgbClr>
            </a:solidFill>
          </p:spPr>
        </p:sp>
        <p:sp>
          <p:nvSpPr>
            <p:cNvPr name="TextBox 14" id="14"/>
            <p:cNvSpPr txBox="true"/>
            <p:nvPr/>
          </p:nvSpPr>
          <p:spPr>
            <a:xfrm>
              <a:off x="0" y="-28575"/>
              <a:ext cx="20544000" cy="1923868"/>
            </a:xfrm>
            <a:prstGeom prst="rect">
              <a:avLst/>
            </a:prstGeom>
          </p:spPr>
          <p:txBody>
            <a:bodyPr anchor="t" rtlCol="false" tIns="0" lIns="0" bIns="0" rIns="0"/>
            <a:lstStyle/>
            <a:p>
              <a:pPr algn="ctr">
                <a:lnSpc>
                  <a:spcPts val="8399"/>
                </a:lnSpc>
              </a:pPr>
              <a:r>
                <a:rPr lang="en-US" sz="6999" b="true">
                  <a:solidFill>
                    <a:srgbClr val="454550"/>
                  </a:solidFill>
                  <a:latin typeface="Arimo Bold"/>
                  <a:ea typeface="Arimo Bold"/>
                  <a:cs typeface="Arimo Bold"/>
                  <a:sym typeface="Arimo Bold"/>
                </a:rPr>
                <a:t>Future Scope</a:t>
              </a:r>
            </a:p>
          </p:txBody>
        </p:sp>
      </p:grpSp>
      <p:grpSp>
        <p:nvGrpSpPr>
          <p:cNvPr name="Group 15" id="15"/>
          <p:cNvGrpSpPr/>
          <p:nvPr/>
        </p:nvGrpSpPr>
        <p:grpSpPr>
          <a:xfrm rot="0">
            <a:off x="617973" y="2014980"/>
            <a:ext cx="19573360" cy="6464629"/>
            <a:chOff x="0" y="0"/>
            <a:chExt cx="24042356" cy="7940636"/>
          </a:xfrm>
        </p:grpSpPr>
        <p:sp>
          <p:nvSpPr>
            <p:cNvPr name="Freeform 16" id="16"/>
            <p:cNvSpPr/>
            <p:nvPr/>
          </p:nvSpPr>
          <p:spPr>
            <a:xfrm flipH="false" flipV="false" rot="0">
              <a:off x="0" y="0"/>
              <a:ext cx="24042356" cy="7940636"/>
            </a:xfrm>
            <a:custGeom>
              <a:avLst/>
              <a:gdLst/>
              <a:ahLst/>
              <a:cxnLst/>
              <a:rect r="r" b="b" t="t" l="l"/>
              <a:pathLst>
                <a:path h="7940636" w="24042356">
                  <a:moveTo>
                    <a:pt x="0" y="0"/>
                  </a:moveTo>
                  <a:lnTo>
                    <a:pt x="24042356" y="0"/>
                  </a:lnTo>
                  <a:lnTo>
                    <a:pt x="24042356" y="7940636"/>
                  </a:lnTo>
                  <a:lnTo>
                    <a:pt x="0" y="7940636"/>
                  </a:lnTo>
                  <a:close/>
                </a:path>
              </a:pathLst>
            </a:custGeom>
            <a:solidFill>
              <a:srgbClr val="000000">
                <a:alpha val="0"/>
              </a:srgbClr>
            </a:solidFill>
          </p:spPr>
        </p:sp>
        <p:sp>
          <p:nvSpPr>
            <p:cNvPr name="TextBox 17" id="17"/>
            <p:cNvSpPr txBox="true"/>
            <p:nvPr/>
          </p:nvSpPr>
          <p:spPr>
            <a:xfrm>
              <a:off x="0" y="-238125"/>
              <a:ext cx="24042356" cy="8178761"/>
            </a:xfrm>
            <a:prstGeom prst="rect">
              <a:avLst/>
            </a:prstGeom>
          </p:spPr>
          <p:txBody>
            <a:bodyPr anchor="ctr" rtlCol="false" tIns="0" lIns="0" bIns="0" rIns="0"/>
            <a:lstStyle/>
            <a:p>
              <a:pPr algn="l">
                <a:lnSpc>
                  <a:spcPts val="7199"/>
                </a:lnSpc>
              </a:pPr>
              <a:r>
                <a:rPr lang="en-US" b="true" sz="3999" spc="-45">
                  <a:solidFill>
                    <a:srgbClr val="454550"/>
                  </a:solidFill>
                  <a:latin typeface="Arimo Bold"/>
                  <a:ea typeface="Arimo Bold"/>
                  <a:cs typeface="Arimo Bold"/>
                  <a:sym typeface="Arimo Bold"/>
                </a:rPr>
                <a:t>Complete Package Sales: </a:t>
              </a:r>
            </a:p>
            <a:p>
              <a:pPr algn="l">
                <a:lnSpc>
                  <a:spcPts val="5579"/>
                </a:lnSpc>
              </a:pPr>
              <a:r>
                <a:rPr lang="en-US" sz="3099" spc="-35">
                  <a:solidFill>
                    <a:srgbClr val="454550"/>
                  </a:solidFill>
                  <a:latin typeface="Arial"/>
                  <a:ea typeface="Arial"/>
                  <a:cs typeface="Arial"/>
                  <a:sym typeface="Arial"/>
                </a:rPr>
                <a:t>Offer a comprehensive smart farming solution that includes hardware, software, and ongoing support.</a:t>
              </a:r>
            </a:p>
            <a:p>
              <a:pPr algn="l">
                <a:lnSpc>
                  <a:spcPts val="7199"/>
                </a:lnSpc>
              </a:pPr>
              <a:r>
                <a:rPr lang="en-US" b="true" sz="3999" spc="-45">
                  <a:solidFill>
                    <a:srgbClr val="454550"/>
                  </a:solidFill>
                  <a:latin typeface="Arimo Bold"/>
                  <a:ea typeface="Arimo Bold"/>
                  <a:cs typeface="Arimo Bold"/>
                  <a:sym typeface="Arimo Bold"/>
                </a:rPr>
                <a:t>Subscription Model: </a:t>
              </a:r>
            </a:p>
            <a:p>
              <a:pPr algn="l">
                <a:lnSpc>
                  <a:spcPts val="5579"/>
                </a:lnSpc>
              </a:pPr>
              <a:r>
                <a:rPr lang="en-US" sz="3099" spc="-35">
                  <a:solidFill>
                    <a:srgbClr val="454550"/>
                  </a:solidFill>
                  <a:latin typeface="Arial"/>
                  <a:ea typeface="Arial"/>
                  <a:cs typeface="Arial"/>
                  <a:sym typeface="Arial"/>
                </a:rPr>
                <a:t>Implement a subscription-based service for continuous access to features, updates, and educational resources.</a:t>
              </a:r>
            </a:p>
            <a:p>
              <a:pPr algn="l">
                <a:lnSpc>
                  <a:spcPts val="7199"/>
                </a:lnSpc>
              </a:pPr>
              <a:r>
                <a:rPr lang="en-US" b="true" sz="3999" spc="-45">
                  <a:solidFill>
                    <a:srgbClr val="454550"/>
                  </a:solidFill>
                  <a:latin typeface="Arimo Bold"/>
                  <a:ea typeface="Arimo Bold"/>
                  <a:cs typeface="Arimo Bold"/>
                  <a:sym typeface="Arimo Bold"/>
                </a:rPr>
                <a:t>Continuous Data Tracking: </a:t>
              </a:r>
            </a:p>
            <a:p>
              <a:pPr algn="l">
                <a:lnSpc>
                  <a:spcPts val="5579"/>
                </a:lnSpc>
              </a:pPr>
              <a:r>
                <a:rPr lang="en-US" sz="3099" spc="-35">
                  <a:solidFill>
                    <a:srgbClr val="454550"/>
                  </a:solidFill>
                  <a:latin typeface="Arial"/>
                  <a:ea typeface="Arial"/>
                  <a:cs typeface="Arial"/>
                  <a:sym typeface="Arial"/>
                </a:rPr>
                <a:t>Regularly collect and analyze user data to enhance AI models and improve recommendations.</a:t>
              </a:r>
            </a:p>
            <a:p>
              <a:pPr algn="l">
                <a:lnSpc>
                  <a:spcPts val="7199"/>
                </a:lnSpc>
              </a:pPr>
              <a:r>
                <a:rPr lang="en-US" b="true" sz="3999" spc="-45">
                  <a:solidFill>
                    <a:srgbClr val="454550"/>
                  </a:solidFill>
                  <a:latin typeface="Arimo Bold"/>
                  <a:ea typeface="Arimo Bold"/>
                  <a:cs typeface="Arimo Bold"/>
                  <a:sym typeface="Arimo Bold"/>
                </a:rPr>
                <a:t>Expansion to Diverse Regions: </a:t>
              </a:r>
            </a:p>
            <a:p>
              <a:pPr algn="l">
                <a:lnSpc>
                  <a:spcPts val="5579"/>
                </a:lnSpc>
              </a:pPr>
              <a:r>
                <a:rPr lang="en-US" sz="3099" spc="-35">
                  <a:solidFill>
                    <a:srgbClr val="454550"/>
                  </a:solidFill>
                  <a:latin typeface="Arial"/>
                  <a:ea typeface="Arial"/>
                  <a:cs typeface="Arial"/>
                  <a:sym typeface="Arial"/>
                </a:rPr>
                <a:t>Adapt and scale the system for various agricultural practices across India and internationally. </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2" id="12"/>
          <p:cNvGrpSpPr/>
          <p:nvPr/>
        </p:nvGrpSpPr>
        <p:grpSpPr>
          <a:xfrm rot="0">
            <a:off x="1158787" y="99707"/>
            <a:ext cx="15408000" cy="1421470"/>
            <a:chOff x="0" y="0"/>
            <a:chExt cx="20544000" cy="1895293"/>
          </a:xfrm>
        </p:grpSpPr>
        <p:sp>
          <p:nvSpPr>
            <p:cNvPr name="Freeform 13" id="13"/>
            <p:cNvSpPr/>
            <p:nvPr/>
          </p:nvSpPr>
          <p:spPr>
            <a:xfrm flipH="false" flipV="false" rot="0">
              <a:off x="0" y="0"/>
              <a:ext cx="20544000" cy="1895293"/>
            </a:xfrm>
            <a:custGeom>
              <a:avLst/>
              <a:gdLst/>
              <a:ahLst/>
              <a:cxnLst/>
              <a:rect r="r" b="b" t="t" l="l"/>
              <a:pathLst>
                <a:path h="1895293" w="20544000">
                  <a:moveTo>
                    <a:pt x="0" y="0"/>
                  </a:moveTo>
                  <a:lnTo>
                    <a:pt x="20544000" y="0"/>
                  </a:lnTo>
                  <a:lnTo>
                    <a:pt x="20544000" y="1895293"/>
                  </a:lnTo>
                  <a:lnTo>
                    <a:pt x="0" y="1895293"/>
                  </a:lnTo>
                  <a:close/>
                </a:path>
              </a:pathLst>
            </a:custGeom>
            <a:solidFill>
              <a:srgbClr val="000000">
                <a:alpha val="0"/>
              </a:srgbClr>
            </a:solidFill>
          </p:spPr>
        </p:sp>
        <p:sp>
          <p:nvSpPr>
            <p:cNvPr name="TextBox 14" id="14"/>
            <p:cNvSpPr txBox="true"/>
            <p:nvPr/>
          </p:nvSpPr>
          <p:spPr>
            <a:xfrm>
              <a:off x="0" y="-28575"/>
              <a:ext cx="20544000" cy="1923868"/>
            </a:xfrm>
            <a:prstGeom prst="rect">
              <a:avLst/>
            </a:prstGeom>
          </p:spPr>
          <p:txBody>
            <a:bodyPr anchor="t" rtlCol="false" tIns="0" lIns="0" bIns="0" rIns="0"/>
            <a:lstStyle/>
            <a:p>
              <a:pPr algn="ctr">
                <a:lnSpc>
                  <a:spcPts val="8399"/>
                </a:lnSpc>
              </a:pPr>
              <a:r>
                <a:rPr lang="en-US" sz="6999" b="true">
                  <a:solidFill>
                    <a:srgbClr val="454550"/>
                  </a:solidFill>
                  <a:latin typeface="Arimo Bold"/>
                  <a:ea typeface="Arimo Bold"/>
                  <a:cs typeface="Arimo Bold"/>
                  <a:sym typeface="Arimo Bold"/>
                </a:rPr>
                <a:t>Conclusion</a:t>
              </a:r>
            </a:p>
          </p:txBody>
        </p:sp>
      </p:grpSp>
      <p:grpSp>
        <p:nvGrpSpPr>
          <p:cNvPr name="Group 15" id="15"/>
          <p:cNvGrpSpPr/>
          <p:nvPr/>
        </p:nvGrpSpPr>
        <p:grpSpPr>
          <a:xfrm rot="0">
            <a:off x="678264" y="1479111"/>
            <a:ext cx="18076985" cy="7617470"/>
            <a:chOff x="0" y="0"/>
            <a:chExt cx="24102646" cy="10156626"/>
          </a:xfrm>
        </p:grpSpPr>
        <p:sp>
          <p:nvSpPr>
            <p:cNvPr name="Freeform 16" id="16"/>
            <p:cNvSpPr/>
            <p:nvPr/>
          </p:nvSpPr>
          <p:spPr>
            <a:xfrm flipH="false" flipV="false" rot="0">
              <a:off x="0" y="0"/>
              <a:ext cx="24102647" cy="10156626"/>
            </a:xfrm>
            <a:custGeom>
              <a:avLst/>
              <a:gdLst/>
              <a:ahLst/>
              <a:cxnLst/>
              <a:rect r="r" b="b" t="t" l="l"/>
              <a:pathLst>
                <a:path h="10156626" w="24102647">
                  <a:moveTo>
                    <a:pt x="0" y="0"/>
                  </a:moveTo>
                  <a:lnTo>
                    <a:pt x="24102647" y="0"/>
                  </a:lnTo>
                  <a:lnTo>
                    <a:pt x="24102647" y="10156626"/>
                  </a:lnTo>
                  <a:lnTo>
                    <a:pt x="0" y="10156626"/>
                  </a:lnTo>
                  <a:close/>
                </a:path>
              </a:pathLst>
            </a:custGeom>
            <a:solidFill>
              <a:srgbClr val="000000">
                <a:alpha val="0"/>
              </a:srgbClr>
            </a:solidFill>
          </p:spPr>
        </p:sp>
        <p:sp>
          <p:nvSpPr>
            <p:cNvPr name="TextBox 17" id="17"/>
            <p:cNvSpPr txBox="true"/>
            <p:nvPr/>
          </p:nvSpPr>
          <p:spPr>
            <a:xfrm>
              <a:off x="0" y="-361950"/>
              <a:ext cx="24102646" cy="10518576"/>
            </a:xfrm>
            <a:prstGeom prst="rect">
              <a:avLst/>
            </a:prstGeom>
          </p:spPr>
          <p:txBody>
            <a:bodyPr anchor="ctr" rtlCol="false" tIns="0" lIns="0" bIns="0" rIns="0"/>
            <a:lstStyle/>
            <a:p>
              <a:pPr algn="l">
                <a:lnSpc>
                  <a:spcPts val="6480"/>
                </a:lnSpc>
              </a:pPr>
              <a:r>
                <a:rPr lang="en-US" b="true" sz="2700">
                  <a:solidFill>
                    <a:srgbClr val="454550"/>
                  </a:solidFill>
                  <a:latin typeface="Arial Bold"/>
                  <a:ea typeface="Arial Bold"/>
                  <a:cs typeface="Arial Bold"/>
                  <a:sym typeface="Arial Bold"/>
                </a:rPr>
                <a:t>Recap: </a:t>
              </a:r>
              <a:r>
                <a:rPr lang="en-US" sz="2700">
                  <a:solidFill>
                    <a:srgbClr val="454550"/>
                  </a:solidFill>
                  <a:latin typeface="Arial"/>
                  <a:ea typeface="Arial"/>
                  <a:cs typeface="Arial"/>
                  <a:sym typeface="Arial"/>
                </a:rPr>
                <a:t>Summarize the key aspects of the Smart Farming Solution, focusing on the integration of real-time data, automation, and education for farmers.</a:t>
              </a:r>
            </a:p>
            <a:p>
              <a:pPr algn="l">
                <a:lnSpc>
                  <a:spcPts val="8640"/>
                </a:lnSpc>
              </a:pPr>
              <a:r>
                <a:rPr lang="en-US" b="true" sz="3600" spc="-40">
                  <a:solidFill>
                    <a:srgbClr val="454550"/>
                  </a:solidFill>
                  <a:latin typeface="Arimo Bold"/>
                  <a:ea typeface="Arimo Bold"/>
                  <a:cs typeface="Arimo Bold"/>
                  <a:sym typeface="Arimo Bold"/>
                </a:rPr>
                <a:t>Impact on Farmers:</a:t>
              </a:r>
            </a:p>
            <a:p>
              <a:pPr algn="l" marL="488632" indent="-244316" lvl="1">
                <a:lnSpc>
                  <a:spcPts val="6480"/>
                </a:lnSpc>
                <a:buFont typeface="Arial"/>
                <a:buChar char="•"/>
              </a:pPr>
              <a:r>
                <a:rPr lang="en-US" b="true" sz="2700" spc="-30">
                  <a:solidFill>
                    <a:srgbClr val="454550"/>
                  </a:solidFill>
                  <a:latin typeface="Arial Bold"/>
                  <a:ea typeface="Arial Bold"/>
                  <a:cs typeface="Arial Bold"/>
                  <a:sym typeface="Arial Bold"/>
                </a:rPr>
                <a:t>	Boosts Productivity</a:t>
              </a:r>
              <a:r>
                <a:rPr lang="en-US" sz="2700" spc="-30">
                  <a:solidFill>
                    <a:srgbClr val="454550"/>
                  </a:solidFill>
                  <a:latin typeface="Arial"/>
                  <a:ea typeface="Arial"/>
                  <a:cs typeface="Arial"/>
                  <a:sym typeface="Arial"/>
                </a:rPr>
                <a:t>: Ensures efficient use of resources like water and fertilizers, optimizing crop yield.</a:t>
              </a:r>
            </a:p>
            <a:p>
              <a:pPr algn="l" marL="488632" indent="-244316" lvl="1">
                <a:lnSpc>
                  <a:spcPts val="6480"/>
                </a:lnSpc>
                <a:buFont typeface="Arial"/>
                <a:buChar char="•"/>
              </a:pPr>
              <a:r>
                <a:rPr lang="en-US" b="true" sz="2700" spc="-30">
                  <a:solidFill>
                    <a:srgbClr val="454550"/>
                  </a:solidFill>
                  <a:latin typeface="Arial Bold"/>
                  <a:ea typeface="Arial Bold"/>
                  <a:cs typeface="Arial Bold"/>
                  <a:sym typeface="Arial Bold"/>
                </a:rPr>
                <a:t>	Increases Income: </a:t>
              </a:r>
              <a:r>
                <a:rPr lang="en-US" sz="2700" spc="-30">
                  <a:solidFill>
                    <a:srgbClr val="454550"/>
                  </a:solidFill>
                  <a:latin typeface="Arial"/>
                  <a:ea typeface="Arial"/>
                  <a:cs typeface="Arial"/>
                  <a:sym typeface="Arial"/>
                </a:rPr>
                <a:t>Recommends profitable crop patterns and reduces input costs.</a:t>
              </a:r>
            </a:p>
            <a:p>
              <a:pPr algn="l" marL="488632" indent="-244316" lvl="1">
                <a:lnSpc>
                  <a:spcPts val="6480"/>
                </a:lnSpc>
                <a:buFont typeface="Arial"/>
                <a:buChar char="•"/>
              </a:pPr>
              <a:r>
                <a:rPr lang="en-US" b="true" sz="2700" spc="-30">
                  <a:solidFill>
                    <a:srgbClr val="454550"/>
                  </a:solidFill>
                  <a:latin typeface="Arial Bold"/>
                  <a:ea typeface="Arial Bold"/>
                  <a:cs typeface="Arial Bold"/>
                  <a:sym typeface="Arial Bold"/>
                </a:rPr>
                <a:t>	Improves Well-Being: </a:t>
              </a:r>
              <a:r>
                <a:rPr lang="en-US" sz="2700" spc="-30">
                  <a:solidFill>
                    <a:srgbClr val="454550"/>
                  </a:solidFill>
                  <a:latin typeface="Arial"/>
                  <a:ea typeface="Arial"/>
                  <a:cs typeface="Arial"/>
                  <a:sym typeface="Arial"/>
                </a:rPr>
                <a:t>Eases workload, empowers farmers with knowledge, and fosters a sustainable farming approach.</a:t>
              </a:r>
            </a:p>
            <a:p>
              <a:pPr algn="l" marL="488632" indent="-244316" lvl="1">
                <a:lnSpc>
                  <a:spcPts val="6480"/>
                </a:lnSpc>
              </a:pPr>
              <a:r>
                <a:rPr lang="en-US" b="true" sz="2700" spc="-30">
                  <a:solidFill>
                    <a:srgbClr val="454550"/>
                  </a:solidFill>
                  <a:latin typeface="Arial Bold"/>
                  <a:ea typeface="Arial Bold"/>
                  <a:cs typeface="Arial Bold"/>
                  <a:sym typeface="Arial Bold"/>
                </a:rPr>
                <a:t>Call to Action: </a:t>
              </a:r>
              <a:r>
                <a:rPr lang="en-US" sz="2700" spc="-30">
                  <a:solidFill>
                    <a:srgbClr val="454550"/>
                  </a:solidFill>
                  <a:latin typeface="Arial"/>
                  <a:ea typeface="Arial"/>
                  <a:cs typeface="Arial"/>
                  <a:sym typeface="Arial"/>
                </a:rPr>
                <a:t>Highlight the next steps for implementation or adoption of the solution.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2058710" y="7917736"/>
            <a:ext cx="22046150" cy="4216000"/>
          </a:xfrm>
          <a:custGeom>
            <a:avLst/>
            <a:gdLst/>
            <a:ahLst/>
            <a:cxnLst/>
            <a:rect r="r" b="b" t="t" l="l"/>
            <a:pathLst>
              <a:path h="4216000" w="22046150">
                <a:moveTo>
                  <a:pt x="0" y="0"/>
                </a:moveTo>
                <a:lnTo>
                  <a:pt x="22046150" y="0"/>
                </a:lnTo>
                <a:lnTo>
                  <a:pt x="22046150" y="4216001"/>
                </a:lnTo>
                <a:lnTo>
                  <a:pt x="0" y="4216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1932" y="8608210"/>
            <a:ext cx="22052800" cy="2573801"/>
          </a:xfrm>
          <a:custGeom>
            <a:avLst/>
            <a:gdLst/>
            <a:ahLst/>
            <a:cxnLst/>
            <a:rect r="r" b="b" t="t" l="l"/>
            <a:pathLst>
              <a:path h="2573801" w="22052800">
                <a:moveTo>
                  <a:pt x="0" y="0"/>
                </a:moveTo>
                <a:lnTo>
                  <a:pt x="22052800" y="0"/>
                </a:lnTo>
                <a:lnTo>
                  <a:pt x="22052800" y="2573801"/>
                </a:lnTo>
                <a:lnTo>
                  <a:pt x="0" y="25738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255341" y="5"/>
            <a:ext cx="2061043" cy="896744"/>
          </a:xfrm>
          <a:custGeom>
            <a:avLst/>
            <a:gdLst/>
            <a:ahLst/>
            <a:cxnLst/>
            <a:rect r="r" b="b" t="t" l="l"/>
            <a:pathLst>
              <a:path h="896744" w="2061043">
                <a:moveTo>
                  <a:pt x="0" y="0"/>
                </a:moveTo>
                <a:lnTo>
                  <a:pt x="2061043" y="0"/>
                </a:lnTo>
                <a:lnTo>
                  <a:pt x="2061043" y="896743"/>
                </a:lnTo>
                <a:lnTo>
                  <a:pt x="0" y="896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46407" y="4022622"/>
            <a:ext cx="2699888" cy="1507620"/>
          </a:xfrm>
          <a:custGeom>
            <a:avLst/>
            <a:gdLst/>
            <a:ahLst/>
            <a:cxnLst/>
            <a:rect r="r" b="b" t="t" l="l"/>
            <a:pathLst>
              <a:path h="1507620" w="2699888">
                <a:moveTo>
                  <a:pt x="0" y="0"/>
                </a:moveTo>
                <a:lnTo>
                  <a:pt x="2699888" y="0"/>
                </a:lnTo>
                <a:lnTo>
                  <a:pt x="2699888" y="1507620"/>
                </a:lnTo>
                <a:lnTo>
                  <a:pt x="0" y="1507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185461" y="6151644"/>
            <a:ext cx="3018467" cy="780615"/>
          </a:xfrm>
          <a:custGeom>
            <a:avLst/>
            <a:gdLst/>
            <a:ahLst/>
            <a:cxnLst/>
            <a:rect r="r" b="b" t="t" l="l"/>
            <a:pathLst>
              <a:path h="780615" w="3018467">
                <a:moveTo>
                  <a:pt x="0" y="0"/>
                </a:moveTo>
                <a:lnTo>
                  <a:pt x="3018467" y="0"/>
                </a:lnTo>
                <a:lnTo>
                  <a:pt x="3018467" y="780615"/>
                </a:lnTo>
                <a:lnTo>
                  <a:pt x="0" y="7806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569284" y="-962649"/>
            <a:ext cx="4162417" cy="1962922"/>
          </a:xfrm>
          <a:custGeom>
            <a:avLst/>
            <a:gdLst/>
            <a:ahLst/>
            <a:cxnLst/>
            <a:rect r="r" b="b" t="t" l="l"/>
            <a:pathLst>
              <a:path h="1962922" w="4162417">
                <a:moveTo>
                  <a:pt x="0" y="0"/>
                </a:moveTo>
                <a:lnTo>
                  <a:pt x="4162417" y="0"/>
                </a:lnTo>
                <a:lnTo>
                  <a:pt x="4162417" y="1962922"/>
                </a:lnTo>
                <a:lnTo>
                  <a:pt x="0" y="19629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46826" y="8160142"/>
            <a:ext cx="509766" cy="1080355"/>
          </a:xfrm>
          <a:custGeom>
            <a:avLst/>
            <a:gdLst/>
            <a:ahLst/>
            <a:cxnLst/>
            <a:rect r="r" b="b" t="t" l="l"/>
            <a:pathLst>
              <a:path h="1080355" w="509766">
                <a:moveTo>
                  <a:pt x="0" y="0"/>
                </a:moveTo>
                <a:lnTo>
                  <a:pt x="509766" y="0"/>
                </a:lnTo>
                <a:lnTo>
                  <a:pt x="509766" y="1080355"/>
                </a:lnTo>
                <a:lnTo>
                  <a:pt x="0" y="10803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7185431" y="7853188"/>
            <a:ext cx="917264" cy="1355017"/>
          </a:xfrm>
          <a:custGeom>
            <a:avLst/>
            <a:gdLst/>
            <a:ahLst/>
            <a:cxnLst/>
            <a:rect r="r" b="b" t="t" l="l"/>
            <a:pathLst>
              <a:path h="1355017" w="917264">
                <a:moveTo>
                  <a:pt x="0" y="0"/>
                </a:moveTo>
                <a:lnTo>
                  <a:pt x="917264" y="0"/>
                </a:lnTo>
                <a:lnTo>
                  <a:pt x="917264" y="1355018"/>
                </a:lnTo>
                <a:lnTo>
                  <a:pt x="0" y="13550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1" id="11"/>
          <p:cNvGrpSpPr/>
          <p:nvPr/>
        </p:nvGrpSpPr>
        <p:grpSpPr>
          <a:xfrm rot="0">
            <a:off x="4813252" y="-8736992"/>
            <a:ext cx="18966128" cy="9633740"/>
            <a:chOff x="0" y="0"/>
            <a:chExt cx="4995194" cy="2537281"/>
          </a:xfrm>
        </p:grpSpPr>
        <p:sp>
          <p:nvSpPr>
            <p:cNvPr name="Freeform 12" id="12"/>
            <p:cNvSpPr/>
            <p:nvPr/>
          </p:nvSpPr>
          <p:spPr>
            <a:xfrm flipH="false" flipV="false" rot="0">
              <a:off x="0" y="0"/>
              <a:ext cx="4995194" cy="2537281"/>
            </a:xfrm>
            <a:custGeom>
              <a:avLst/>
              <a:gdLst/>
              <a:ahLst/>
              <a:cxnLst/>
              <a:rect r="r" b="b" t="t" l="l"/>
              <a:pathLst>
                <a:path h="2537281" w="4995194">
                  <a:moveTo>
                    <a:pt x="0" y="0"/>
                  </a:moveTo>
                  <a:lnTo>
                    <a:pt x="4995194" y="0"/>
                  </a:lnTo>
                  <a:lnTo>
                    <a:pt x="4995194" y="2537281"/>
                  </a:lnTo>
                  <a:lnTo>
                    <a:pt x="0" y="2537281"/>
                  </a:lnTo>
                  <a:close/>
                </a:path>
              </a:pathLst>
            </a:custGeom>
            <a:solidFill>
              <a:srgbClr val="FFEEBF">
                <a:alpha val="26667"/>
              </a:srgbClr>
            </a:solidFill>
          </p:spPr>
        </p:sp>
        <p:sp>
          <p:nvSpPr>
            <p:cNvPr name="TextBox 13" id="13"/>
            <p:cNvSpPr txBox="true"/>
            <p:nvPr/>
          </p:nvSpPr>
          <p:spPr>
            <a:xfrm>
              <a:off x="0" y="-38100"/>
              <a:ext cx="4995194" cy="257538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326630"/>
            <a:ext cx="18966128" cy="9633740"/>
            <a:chOff x="0" y="0"/>
            <a:chExt cx="4995194" cy="2537281"/>
          </a:xfrm>
        </p:grpSpPr>
        <p:sp>
          <p:nvSpPr>
            <p:cNvPr name="Freeform 15" id="15"/>
            <p:cNvSpPr/>
            <p:nvPr/>
          </p:nvSpPr>
          <p:spPr>
            <a:xfrm flipH="false" flipV="false" rot="0">
              <a:off x="0" y="0"/>
              <a:ext cx="4995194" cy="2537281"/>
            </a:xfrm>
            <a:custGeom>
              <a:avLst/>
              <a:gdLst/>
              <a:ahLst/>
              <a:cxnLst/>
              <a:rect r="r" b="b" t="t" l="l"/>
              <a:pathLst>
                <a:path h="2537281" w="4995194">
                  <a:moveTo>
                    <a:pt x="0" y="0"/>
                  </a:moveTo>
                  <a:lnTo>
                    <a:pt x="4995194" y="0"/>
                  </a:lnTo>
                  <a:lnTo>
                    <a:pt x="4995194" y="2537281"/>
                  </a:lnTo>
                  <a:lnTo>
                    <a:pt x="0" y="2537281"/>
                  </a:lnTo>
                  <a:close/>
                </a:path>
              </a:pathLst>
            </a:custGeom>
            <a:solidFill>
              <a:srgbClr val="FFEEBF">
                <a:alpha val="26667"/>
              </a:srgbClr>
            </a:solidFill>
          </p:spPr>
        </p:sp>
        <p:sp>
          <p:nvSpPr>
            <p:cNvPr name="TextBox 16" id="16"/>
            <p:cNvSpPr txBox="true"/>
            <p:nvPr/>
          </p:nvSpPr>
          <p:spPr>
            <a:xfrm>
              <a:off x="0" y="-38100"/>
              <a:ext cx="4995194" cy="2575381"/>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5122969" y="922869"/>
            <a:ext cx="307387" cy="589070"/>
          </a:xfrm>
          <a:custGeom>
            <a:avLst/>
            <a:gdLst/>
            <a:ahLst/>
            <a:cxnLst/>
            <a:rect r="r" b="b" t="t" l="l"/>
            <a:pathLst>
              <a:path h="589070" w="307387">
                <a:moveTo>
                  <a:pt x="0" y="0"/>
                </a:moveTo>
                <a:lnTo>
                  <a:pt x="307388" y="0"/>
                </a:lnTo>
                <a:lnTo>
                  <a:pt x="307388" y="589070"/>
                </a:lnTo>
                <a:lnTo>
                  <a:pt x="0" y="58907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8" id="18"/>
          <p:cNvSpPr txBox="true"/>
          <p:nvPr/>
        </p:nvSpPr>
        <p:spPr>
          <a:xfrm rot="0">
            <a:off x="6287531" y="411163"/>
            <a:ext cx="5335429" cy="1111250"/>
          </a:xfrm>
          <a:prstGeom prst="rect">
            <a:avLst/>
          </a:prstGeom>
        </p:spPr>
        <p:txBody>
          <a:bodyPr anchor="t" rtlCol="false" tIns="0" lIns="0" bIns="0" rIns="0">
            <a:spAutoFit/>
          </a:bodyPr>
          <a:lstStyle/>
          <a:p>
            <a:pPr algn="ctr">
              <a:lnSpc>
                <a:spcPts val="9100"/>
              </a:lnSpc>
            </a:pPr>
            <a:r>
              <a:rPr lang="en-US" sz="6500" b="true">
                <a:solidFill>
                  <a:srgbClr val="000000"/>
                </a:solidFill>
                <a:latin typeface="Canva Sans Bold"/>
                <a:ea typeface="Canva Sans Bold"/>
                <a:cs typeface="Canva Sans Bold"/>
                <a:sym typeface="Canva Sans Bold"/>
              </a:rPr>
              <a:t>REFERENCES</a:t>
            </a:r>
          </a:p>
        </p:txBody>
      </p:sp>
      <p:sp>
        <p:nvSpPr>
          <p:cNvPr name="TextBox 19" id="19"/>
          <p:cNvSpPr txBox="true"/>
          <p:nvPr/>
        </p:nvSpPr>
        <p:spPr>
          <a:xfrm rot="0">
            <a:off x="0" y="2183251"/>
            <a:ext cx="18288000" cy="2369820"/>
          </a:xfrm>
          <a:prstGeom prst="rect">
            <a:avLst/>
          </a:prstGeom>
        </p:spPr>
        <p:txBody>
          <a:bodyPr anchor="t" rtlCol="false" tIns="0" lIns="0" bIns="0" rIns="0">
            <a:spAutoFit/>
          </a:bodyPr>
          <a:lstStyle/>
          <a:p>
            <a:pPr algn="ctr" marL="582930" indent="-291465" lvl="1">
              <a:lnSpc>
                <a:spcPts val="3779"/>
              </a:lnSpc>
              <a:buFont typeface="Arial"/>
              <a:buChar char="•"/>
            </a:pPr>
            <a:r>
              <a:rPr lang="en-US" b="true" sz="2700">
                <a:solidFill>
                  <a:srgbClr val="000000"/>
                </a:solidFill>
                <a:latin typeface="Canva Sans Bold"/>
                <a:ea typeface="Canva Sans Bold"/>
                <a:cs typeface="Canva Sans Bold"/>
                <a:sym typeface="Canva Sans Bold"/>
              </a:rPr>
              <a:t>Case Study on Smart Irrigation in India – Published by ICAR (Indian Council of Agricultural Research). (08/09/2024 12:12)</a:t>
            </a:r>
          </a:p>
          <a:p>
            <a:pPr algn="ctr" marL="582930" indent="-291465" lvl="1">
              <a:lnSpc>
                <a:spcPts val="3779"/>
              </a:lnSpc>
              <a:buFont typeface="Arial"/>
              <a:buChar char="•"/>
            </a:pPr>
            <a:r>
              <a:rPr lang="en-US" b="true" sz="2700">
                <a:solidFill>
                  <a:srgbClr val="000000"/>
                </a:solidFill>
                <a:latin typeface="Canva Sans Bold"/>
                <a:ea typeface="Canva Sans Bold"/>
                <a:cs typeface="Canva Sans Bold"/>
                <a:sym typeface="Canva Sans Bold"/>
              </a:rPr>
              <a:t>AI and Automation in Agriculture – World Economic Forum Reports, 2022.Government and Policy Documents. (08/11/2024 12:12)</a:t>
            </a:r>
          </a:p>
          <a:p>
            <a:pPr algn="ctr" marL="582930" indent="-291465" lvl="1">
              <a:lnSpc>
                <a:spcPts val="3779"/>
              </a:lnSpc>
              <a:buFont typeface="Arial"/>
              <a:buChar char="•"/>
            </a:pPr>
            <a:r>
              <a:rPr lang="en-US" b="true" sz="2700">
                <a:solidFill>
                  <a:srgbClr val="000000"/>
                </a:solidFill>
                <a:latin typeface="Canva Sans Bold"/>
                <a:ea typeface="Canva Sans Bold"/>
                <a:cs typeface="Canva Sans Bold"/>
                <a:sym typeface="Canva Sans Bold"/>
              </a:rPr>
              <a:t>USDA Reports on Precision Agriculture – United States Department of Agriculture. (23/11/2024 19:10)</a:t>
            </a:r>
          </a:p>
        </p:txBody>
      </p:sp>
      <p:sp>
        <p:nvSpPr>
          <p:cNvPr name="TextBox 20" id="20"/>
          <p:cNvSpPr txBox="true"/>
          <p:nvPr/>
        </p:nvSpPr>
        <p:spPr>
          <a:xfrm rot="0">
            <a:off x="0" y="5086350"/>
            <a:ext cx="15276663" cy="1417320"/>
          </a:xfrm>
          <a:prstGeom prst="rect">
            <a:avLst/>
          </a:prstGeom>
        </p:spPr>
        <p:txBody>
          <a:bodyPr anchor="t" rtlCol="false" tIns="0" lIns="0" bIns="0" rIns="0">
            <a:spAutoFit/>
          </a:bodyPr>
          <a:lstStyle/>
          <a:p>
            <a:pPr algn="ctr" marL="582930" indent="-291465" lvl="1">
              <a:lnSpc>
                <a:spcPts val="3779"/>
              </a:lnSpc>
              <a:buFont typeface="Arial"/>
              <a:buChar char="•"/>
            </a:pPr>
            <a:r>
              <a:rPr lang="en-US" b="true" sz="2700">
                <a:solidFill>
                  <a:srgbClr val="000000"/>
                </a:solidFill>
                <a:latin typeface="Canva Sans Bold"/>
                <a:ea typeface="Canva Sans Bold"/>
                <a:cs typeface="Canva Sans Bold"/>
                <a:sym typeface="Canva Sans Bold"/>
              </a:rPr>
              <a:t>   Precision Agriculture Technologies and Applications by John V. Stafford.(BOOK) </a:t>
            </a:r>
          </a:p>
          <a:p>
            <a:pPr algn="ctr">
              <a:lnSpc>
                <a:spcPts val="3779"/>
              </a:lnSpc>
            </a:pPr>
          </a:p>
          <a:p>
            <a:pPr algn="ctr" marL="582930" indent="-291465" lvl="1">
              <a:lnSpc>
                <a:spcPts val="3779"/>
              </a:lnSpc>
              <a:buFont typeface="Arial"/>
              <a:buChar char="•"/>
            </a:pPr>
            <a:r>
              <a:rPr lang="en-US" b="true" sz="2700">
                <a:solidFill>
                  <a:srgbClr val="000000"/>
                </a:solidFill>
                <a:latin typeface="Canva Sans Bold"/>
                <a:ea typeface="Canva Sans Bold"/>
                <a:cs typeface="Canva Sans Bold"/>
                <a:sym typeface="Canva Sans Bold"/>
              </a:rPr>
              <a:t>  The Future of Farming: Technology and Innovation by Robert Blair.(BOOK)</a:t>
            </a:r>
          </a:p>
        </p:txBody>
      </p:sp>
      <p:sp>
        <p:nvSpPr>
          <p:cNvPr name="TextBox 21" id="21"/>
          <p:cNvSpPr txBox="true"/>
          <p:nvPr/>
        </p:nvSpPr>
        <p:spPr>
          <a:xfrm rot="0">
            <a:off x="40481" y="7170420"/>
            <a:ext cx="15411450" cy="1417320"/>
          </a:xfrm>
          <a:prstGeom prst="rect">
            <a:avLst/>
          </a:prstGeom>
        </p:spPr>
        <p:txBody>
          <a:bodyPr anchor="t" rtlCol="false" tIns="0" lIns="0" bIns="0" rIns="0">
            <a:spAutoFit/>
          </a:bodyPr>
          <a:lstStyle/>
          <a:p>
            <a:pPr algn="ctr" marL="582930" indent="-291465" lvl="1">
              <a:lnSpc>
                <a:spcPts val="3779"/>
              </a:lnSpc>
              <a:buFont typeface="Arial"/>
              <a:buChar char="•"/>
            </a:pPr>
            <a:r>
              <a:rPr lang="en-US" sz="2700">
                <a:solidFill>
                  <a:srgbClr val="000000"/>
                </a:solidFill>
                <a:latin typeface="Canva Sans"/>
                <a:ea typeface="Canva Sans"/>
                <a:cs typeface="Canva Sans"/>
                <a:sym typeface="Canva Sans"/>
              </a:rPr>
              <a:t> </a:t>
            </a:r>
            <a:r>
              <a:rPr lang="en-US" b="true" sz="2700">
                <a:solidFill>
                  <a:srgbClr val="000000"/>
                </a:solidFill>
                <a:latin typeface="Canva Sans Bold"/>
                <a:ea typeface="Canva Sans Bold"/>
                <a:cs typeface="Canva Sans Bold"/>
                <a:sym typeface="Canva Sans Bold"/>
              </a:rPr>
              <a:t>FAO Website (www.fao.org) for global agricultural data and solutions. (09/11/2024 13:12)</a:t>
            </a:r>
          </a:p>
          <a:p>
            <a:pPr algn="ctr">
              <a:lnSpc>
                <a:spcPts val="3779"/>
              </a:lnSpc>
            </a:pPr>
            <a:r>
              <a:rPr lang="en-US" sz="2700" b="true">
                <a:solidFill>
                  <a:srgbClr val="000000"/>
                </a:solidFill>
                <a:latin typeface="Canva Sans Bold"/>
                <a:ea typeface="Canva Sans Bold"/>
                <a:cs typeface="Canva Sans Bold"/>
                <a:sym typeface="Canva Sans Bold"/>
              </a:rPr>
              <a:t> </a:t>
            </a:r>
          </a:p>
          <a:p>
            <a:pPr algn="ctr" marL="582930" indent="-291465" lvl="1">
              <a:lnSpc>
                <a:spcPts val="3779"/>
              </a:lnSpc>
              <a:buFont typeface="Arial"/>
              <a:buChar char="•"/>
            </a:pPr>
            <a:r>
              <a:rPr lang="en-US" b="true" sz="2700">
                <a:solidFill>
                  <a:srgbClr val="000000"/>
                </a:solidFill>
                <a:latin typeface="Canva Sans Bold"/>
                <a:ea typeface="Canva Sans Bold"/>
                <a:cs typeface="Canva Sans Bold"/>
                <a:sym typeface="Canva Sans Bold"/>
              </a:rPr>
              <a:t> ICAR Website (www.icar.org.in) for Indian agriculture advancements. (09/12/2024 17:12)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3861351" y="7763499"/>
            <a:ext cx="25641100" cy="4217850"/>
          </a:xfrm>
          <a:custGeom>
            <a:avLst/>
            <a:gdLst/>
            <a:ahLst/>
            <a:cxnLst/>
            <a:rect r="r" b="b" t="t" l="l"/>
            <a:pathLst>
              <a:path h="4217850" w="25641100">
                <a:moveTo>
                  <a:pt x="0" y="0"/>
                </a:moveTo>
                <a:lnTo>
                  <a:pt x="25641101" y="0"/>
                </a:lnTo>
                <a:lnTo>
                  <a:pt x="25641101" y="4217850"/>
                </a:lnTo>
                <a:lnTo>
                  <a:pt x="0" y="4217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25905" y="8315547"/>
            <a:ext cx="23291950" cy="3965449"/>
          </a:xfrm>
          <a:custGeom>
            <a:avLst/>
            <a:gdLst/>
            <a:ahLst/>
            <a:cxnLst/>
            <a:rect r="r" b="b" t="t" l="l"/>
            <a:pathLst>
              <a:path h="3965449" w="23291950">
                <a:moveTo>
                  <a:pt x="0" y="0"/>
                </a:moveTo>
                <a:lnTo>
                  <a:pt x="23291951" y="0"/>
                </a:lnTo>
                <a:lnTo>
                  <a:pt x="23291951" y="3965449"/>
                </a:lnTo>
                <a:lnTo>
                  <a:pt x="0" y="39654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347018" y="7648921"/>
            <a:ext cx="739847" cy="1559294"/>
          </a:xfrm>
          <a:custGeom>
            <a:avLst/>
            <a:gdLst/>
            <a:ahLst/>
            <a:cxnLst/>
            <a:rect r="r" b="b" t="t" l="l"/>
            <a:pathLst>
              <a:path h="1559294" w="739847">
                <a:moveTo>
                  <a:pt x="0" y="0"/>
                </a:moveTo>
                <a:lnTo>
                  <a:pt x="739847" y="0"/>
                </a:lnTo>
                <a:lnTo>
                  <a:pt x="739847" y="1559294"/>
                </a:lnTo>
                <a:lnTo>
                  <a:pt x="0" y="1559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52164" y="7892468"/>
            <a:ext cx="587304" cy="1237799"/>
          </a:xfrm>
          <a:custGeom>
            <a:avLst/>
            <a:gdLst/>
            <a:ahLst/>
            <a:cxnLst/>
            <a:rect r="r" b="b" t="t" l="l"/>
            <a:pathLst>
              <a:path h="1237799" w="587304">
                <a:moveTo>
                  <a:pt x="0" y="0"/>
                </a:moveTo>
                <a:lnTo>
                  <a:pt x="587304" y="0"/>
                </a:lnTo>
                <a:lnTo>
                  <a:pt x="587304" y="1237798"/>
                </a:lnTo>
                <a:lnTo>
                  <a:pt x="0" y="12377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264777" y="-573332"/>
            <a:ext cx="4427103" cy="1703604"/>
          </a:xfrm>
          <a:custGeom>
            <a:avLst/>
            <a:gdLst/>
            <a:ahLst/>
            <a:cxnLst/>
            <a:rect r="r" b="b" t="t" l="l"/>
            <a:pathLst>
              <a:path h="1703604" w="4427103">
                <a:moveTo>
                  <a:pt x="0" y="0"/>
                </a:moveTo>
                <a:lnTo>
                  <a:pt x="4427103" y="0"/>
                </a:lnTo>
                <a:lnTo>
                  <a:pt x="4427103" y="1703604"/>
                </a:lnTo>
                <a:lnTo>
                  <a:pt x="0" y="17036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961526" y="4179680"/>
            <a:ext cx="3467508" cy="896744"/>
          </a:xfrm>
          <a:custGeom>
            <a:avLst/>
            <a:gdLst/>
            <a:ahLst/>
            <a:cxnLst/>
            <a:rect r="r" b="b" t="t" l="l"/>
            <a:pathLst>
              <a:path h="896744" w="3467508">
                <a:moveTo>
                  <a:pt x="0" y="0"/>
                </a:moveTo>
                <a:lnTo>
                  <a:pt x="3467508" y="0"/>
                </a:lnTo>
                <a:lnTo>
                  <a:pt x="3467508" y="896744"/>
                </a:lnTo>
                <a:lnTo>
                  <a:pt x="0" y="8967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5028485" y="127194"/>
            <a:ext cx="3018466" cy="780615"/>
          </a:xfrm>
          <a:custGeom>
            <a:avLst/>
            <a:gdLst/>
            <a:ahLst/>
            <a:cxnLst/>
            <a:rect r="r" b="b" t="t" l="l"/>
            <a:pathLst>
              <a:path h="780615" w="3018466">
                <a:moveTo>
                  <a:pt x="0" y="0"/>
                </a:moveTo>
                <a:lnTo>
                  <a:pt x="3018466" y="0"/>
                </a:lnTo>
                <a:lnTo>
                  <a:pt x="3018466" y="780615"/>
                </a:lnTo>
                <a:lnTo>
                  <a:pt x="0" y="78061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507438" y="4070830"/>
            <a:ext cx="1784648" cy="752074"/>
          </a:xfrm>
          <a:custGeom>
            <a:avLst/>
            <a:gdLst/>
            <a:ahLst/>
            <a:cxnLst/>
            <a:rect r="r" b="b" t="t" l="l"/>
            <a:pathLst>
              <a:path h="752074" w="1784648">
                <a:moveTo>
                  <a:pt x="0" y="0"/>
                </a:moveTo>
                <a:lnTo>
                  <a:pt x="1784648" y="0"/>
                </a:lnTo>
                <a:lnTo>
                  <a:pt x="1784648" y="752075"/>
                </a:lnTo>
                <a:lnTo>
                  <a:pt x="0" y="75207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1" id="11"/>
          <p:cNvGrpSpPr/>
          <p:nvPr/>
        </p:nvGrpSpPr>
        <p:grpSpPr>
          <a:xfrm rot="0">
            <a:off x="4822344" y="278470"/>
            <a:ext cx="8546122" cy="1421470"/>
            <a:chOff x="0" y="0"/>
            <a:chExt cx="11394830" cy="1895293"/>
          </a:xfrm>
        </p:grpSpPr>
        <p:sp>
          <p:nvSpPr>
            <p:cNvPr name="Freeform 12" id="12"/>
            <p:cNvSpPr/>
            <p:nvPr/>
          </p:nvSpPr>
          <p:spPr>
            <a:xfrm flipH="false" flipV="false" rot="0">
              <a:off x="0" y="0"/>
              <a:ext cx="11394830" cy="1895293"/>
            </a:xfrm>
            <a:custGeom>
              <a:avLst/>
              <a:gdLst/>
              <a:ahLst/>
              <a:cxnLst/>
              <a:rect r="r" b="b" t="t" l="l"/>
              <a:pathLst>
                <a:path h="1895293" w="11394830">
                  <a:moveTo>
                    <a:pt x="0" y="0"/>
                  </a:moveTo>
                  <a:lnTo>
                    <a:pt x="11394830" y="0"/>
                  </a:lnTo>
                  <a:lnTo>
                    <a:pt x="11394830" y="1895293"/>
                  </a:lnTo>
                  <a:lnTo>
                    <a:pt x="0" y="1895293"/>
                  </a:lnTo>
                  <a:close/>
                </a:path>
              </a:pathLst>
            </a:custGeom>
            <a:solidFill>
              <a:srgbClr val="000000">
                <a:alpha val="0"/>
              </a:srgbClr>
            </a:solidFill>
          </p:spPr>
        </p:sp>
        <p:sp>
          <p:nvSpPr>
            <p:cNvPr name="TextBox 13" id="13"/>
            <p:cNvSpPr txBox="true"/>
            <p:nvPr/>
          </p:nvSpPr>
          <p:spPr>
            <a:xfrm>
              <a:off x="0" y="-28575"/>
              <a:ext cx="11394830" cy="1923868"/>
            </a:xfrm>
            <a:prstGeom prst="rect">
              <a:avLst/>
            </a:prstGeom>
          </p:spPr>
          <p:txBody>
            <a:bodyPr anchor="t" rtlCol="false" tIns="0" lIns="0" bIns="0" rIns="0"/>
            <a:lstStyle/>
            <a:p>
              <a:pPr algn="ctr">
                <a:lnSpc>
                  <a:spcPts val="8399"/>
                </a:lnSpc>
              </a:pPr>
              <a:r>
                <a:rPr lang="en-US" sz="6999" b="true">
                  <a:solidFill>
                    <a:srgbClr val="000000"/>
                  </a:solidFill>
                  <a:latin typeface="Arimo Bold"/>
                  <a:ea typeface="Arimo Bold"/>
                  <a:cs typeface="Arimo Bold"/>
                  <a:sym typeface="Arimo Bold"/>
                </a:rPr>
                <a:t>INDEX</a:t>
              </a:r>
            </a:p>
          </p:txBody>
        </p:sp>
      </p:grpSp>
      <p:grpSp>
        <p:nvGrpSpPr>
          <p:cNvPr name="Group 14" id="14"/>
          <p:cNvGrpSpPr/>
          <p:nvPr/>
        </p:nvGrpSpPr>
        <p:grpSpPr>
          <a:xfrm rot="0">
            <a:off x="2215660" y="1820724"/>
            <a:ext cx="14544988" cy="8328660"/>
            <a:chOff x="0" y="0"/>
            <a:chExt cx="19393318" cy="11104880"/>
          </a:xfrm>
        </p:grpSpPr>
        <p:sp>
          <p:nvSpPr>
            <p:cNvPr name="Freeform 15" id="15"/>
            <p:cNvSpPr/>
            <p:nvPr/>
          </p:nvSpPr>
          <p:spPr>
            <a:xfrm flipH="false" flipV="false" rot="0">
              <a:off x="0" y="0"/>
              <a:ext cx="19393319" cy="11104880"/>
            </a:xfrm>
            <a:custGeom>
              <a:avLst/>
              <a:gdLst/>
              <a:ahLst/>
              <a:cxnLst/>
              <a:rect r="r" b="b" t="t" l="l"/>
              <a:pathLst>
                <a:path h="11104880" w="19393319">
                  <a:moveTo>
                    <a:pt x="0" y="0"/>
                  </a:moveTo>
                  <a:lnTo>
                    <a:pt x="19393319" y="0"/>
                  </a:lnTo>
                  <a:lnTo>
                    <a:pt x="19393319" y="11104880"/>
                  </a:lnTo>
                  <a:lnTo>
                    <a:pt x="0" y="11104880"/>
                  </a:lnTo>
                  <a:close/>
                </a:path>
              </a:pathLst>
            </a:custGeom>
            <a:solidFill>
              <a:srgbClr val="000000">
                <a:alpha val="0"/>
              </a:srgbClr>
            </a:solidFill>
          </p:spPr>
        </p:sp>
        <p:sp>
          <p:nvSpPr>
            <p:cNvPr name="TextBox 16" id="16"/>
            <p:cNvSpPr txBox="true"/>
            <p:nvPr/>
          </p:nvSpPr>
          <p:spPr>
            <a:xfrm>
              <a:off x="0" y="-66675"/>
              <a:ext cx="19393318" cy="11171555"/>
            </a:xfrm>
            <a:prstGeom prst="rect">
              <a:avLst/>
            </a:prstGeom>
          </p:spPr>
          <p:txBody>
            <a:bodyPr anchor="t" rtlCol="false" tIns="0" lIns="0" bIns="0" rIns="0"/>
            <a:lstStyle/>
            <a:p>
              <a:pPr algn="l" marL="542925" indent="-271462" lvl="1">
                <a:lnSpc>
                  <a:spcPts val="3600"/>
                </a:lnSpc>
                <a:buFont typeface="Arial"/>
                <a:buChar char="•"/>
              </a:pPr>
              <a:r>
                <a:rPr lang="en-US" b="true" sz="3000">
                  <a:solidFill>
                    <a:srgbClr val="261C05"/>
                  </a:solidFill>
                  <a:latin typeface="Arial Bold"/>
                  <a:ea typeface="Arial Bold"/>
                  <a:cs typeface="Arial Bold"/>
                  <a:sym typeface="Arial Bold"/>
                </a:rPr>
                <a:t>ABSTRACT</a:t>
              </a:r>
            </a:p>
            <a:p>
              <a:pPr algn="l" marL="542925" indent="-180975" lvl="2">
                <a:lnSpc>
                  <a:spcPts val="3600"/>
                </a:lnSpc>
                <a:buFont typeface="Arial"/>
                <a:buChar char="⚬"/>
              </a:pPr>
              <a:r>
                <a:rPr lang="en-US" b="true" sz="3000">
                  <a:solidFill>
                    <a:srgbClr val="000000"/>
                  </a:solidFill>
                  <a:latin typeface="Arial Bold"/>
                  <a:ea typeface="Arial Bold"/>
                  <a:cs typeface="Arial Bold"/>
                  <a:sym typeface="Arial Bold"/>
                </a:rPr>
                <a:t>PROBLEM STATEMENT</a:t>
              </a:r>
            </a:p>
            <a:p>
              <a:pPr algn="l" marL="542925" indent="-271462" lvl="1">
                <a:lnSpc>
                  <a:spcPts val="3600"/>
                </a:lnSpc>
                <a:buFont typeface="Arial"/>
                <a:buChar char="•"/>
              </a:pPr>
              <a:r>
                <a:rPr lang="en-US" b="true" sz="3000">
                  <a:solidFill>
                    <a:srgbClr val="261C05"/>
                  </a:solidFill>
                  <a:latin typeface="Arial Bold"/>
                  <a:ea typeface="Arial Bold"/>
                  <a:cs typeface="Arial Bold"/>
                  <a:sym typeface="Arial Bold"/>
                </a:rPr>
                <a:t>SOLUTION OVERVIEW</a:t>
              </a:r>
            </a:p>
            <a:p>
              <a:pPr algn="l" marL="542925" indent="-271462" lvl="1">
                <a:lnSpc>
                  <a:spcPts val="3600"/>
                </a:lnSpc>
                <a:buFont typeface="Arial"/>
                <a:buChar char="•"/>
              </a:pPr>
              <a:r>
                <a:rPr lang="en-US" b="true" sz="3000">
                  <a:solidFill>
                    <a:srgbClr val="261C05"/>
                  </a:solidFill>
                  <a:latin typeface="Arial Bold"/>
                  <a:ea typeface="Arial Bold"/>
                  <a:cs typeface="Arial Bold"/>
                  <a:sym typeface="Arial Bold"/>
                </a:rPr>
                <a:t>MONITORING </a:t>
              </a:r>
            </a:p>
            <a:p>
              <a:pPr algn="l" marL="542925" indent="-271462" lvl="1">
                <a:lnSpc>
                  <a:spcPts val="3600"/>
                </a:lnSpc>
                <a:buFont typeface="Arial"/>
                <a:buChar char="•"/>
              </a:pPr>
              <a:r>
                <a:rPr lang="en-US" b="true" sz="3000">
                  <a:solidFill>
                    <a:srgbClr val="261C05"/>
                  </a:solidFill>
                  <a:latin typeface="Arial Bold"/>
                  <a:ea typeface="Arial Bold"/>
                  <a:cs typeface="Arial Bold"/>
                  <a:sym typeface="Arial Bold"/>
                </a:rPr>
                <a:t>DESIGN</a:t>
              </a:r>
            </a:p>
            <a:p>
              <a:pPr algn="l" marL="542925" indent="-271462" lvl="1">
                <a:lnSpc>
                  <a:spcPts val="3600"/>
                </a:lnSpc>
                <a:buFont typeface="Arial"/>
                <a:buChar char="•"/>
              </a:pPr>
              <a:r>
                <a:rPr lang="en-US" b="true" sz="3000">
                  <a:solidFill>
                    <a:srgbClr val="261C05"/>
                  </a:solidFill>
                  <a:latin typeface="Arial Bold"/>
                  <a:ea typeface="Arial Bold"/>
                  <a:cs typeface="Arial Bold"/>
                  <a:sym typeface="Arial Bold"/>
                </a:rPr>
                <a:t>FLOWCHART</a:t>
              </a:r>
            </a:p>
            <a:p>
              <a:pPr algn="l" marL="542925" indent="-271462" lvl="1">
                <a:lnSpc>
                  <a:spcPts val="3600"/>
                </a:lnSpc>
                <a:buFont typeface="Arial"/>
                <a:buChar char="•"/>
              </a:pPr>
              <a:r>
                <a:rPr lang="en-US" b="true" sz="3000">
                  <a:solidFill>
                    <a:srgbClr val="261C05"/>
                  </a:solidFill>
                  <a:latin typeface="Arial Bold"/>
                  <a:ea typeface="Arial Bold"/>
                  <a:cs typeface="Arial Bold"/>
                  <a:sym typeface="Arial Bold"/>
                </a:rPr>
                <a:t>CIRCUIT DIAGRAM</a:t>
              </a:r>
            </a:p>
            <a:p>
              <a:pPr algn="l" marL="542925" indent="-271462" lvl="1">
                <a:lnSpc>
                  <a:spcPts val="3600"/>
                </a:lnSpc>
                <a:buFont typeface="Arial"/>
                <a:buChar char="•"/>
              </a:pPr>
              <a:r>
                <a:rPr lang="en-US" b="true" sz="3000">
                  <a:solidFill>
                    <a:srgbClr val="000000"/>
                  </a:solidFill>
                  <a:latin typeface="Arial Bold"/>
                  <a:ea typeface="Arial Bold"/>
                  <a:cs typeface="Arial Bold"/>
                  <a:sym typeface="Arial Bold"/>
                </a:rPr>
                <a:t>SOIL HEALTH MONITORING</a:t>
              </a:r>
            </a:p>
            <a:p>
              <a:pPr algn="l" marL="542925" indent="-271462" lvl="1">
                <a:lnSpc>
                  <a:spcPts val="3600"/>
                </a:lnSpc>
                <a:buFont typeface="Arial"/>
                <a:buChar char="•"/>
              </a:pPr>
              <a:r>
                <a:rPr lang="en-US" b="true" sz="3000">
                  <a:solidFill>
                    <a:srgbClr val="000000"/>
                  </a:solidFill>
                  <a:latin typeface="Arial Bold"/>
                  <a:ea typeface="Arial Bold"/>
                  <a:cs typeface="Arial Bold"/>
                  <a:sym typeface="Arial Bold"/>
                </a:rPr>
                <a:t>CROP PATTERN OPTIMIZATION</a:t>
              </a:r>
            </a:p>
            <a:p>
              <a:pPr algn="l" marL="542925" indent="-271462" lvl="1">
                <a:lnSpc>
                  <a:spcPts val="3600"/>
                </a:lnSpc>
                <a:buFont typeface="Arial"/>
                <a:buChar char="•"/>
              </a:pPr>
              <a:r>
                <a:rPr lang="en-US" b="true" sz="3000">
                  <a:solidFill>
                    <a:srgbClr val="000000"/>
                  </a:solidFill>
                  <a:latin typeface="Arial Bold"/>
                  <a:ea typeface="Arial Bold"/>
                  <a:cs typeface="Arial Bold"/>
                  <a:sym typeface="Arial Bold"/>
                </a:rPr>
                <a:t>AUTOMATED WATER AND FERTILIZER MANAGEMENT</a:t>
              </a:r>
            </a:p>
            <a:p>
              <a:pPr algn="l" marL="542925" indent="-271462" lvl="1">
                <a:lnSpc>
                  <a:spcPts val="3600"/>
                </a:lnSpc>
                <a:buFont typeface="Arial"/>
                <a:buChar char="•"/>
              </a:pPr>
              <a:r>
                <a:rPr lang="en-US" b="true" sz="3000">
                  <a:solidFill>
                    <a:srgbClr val="000000"/>
                  </a:solidFill>
                  <a:latin typeface="Arial Bold"/>
                  <a:ea typeface="Arial Bold"/>
                  <a:cs typeface="Arial Bold"/>
                  <a:sym typeface="Arial Bold"/>
                </a:rPr>
                <a:t>DATA-DRIVEN INSIGHTS FOR DECISION MAKING</a:t>
              </a:r>
            </a:p>
            <a:p>
              <a:pPr algn="l" marL="542925" indent="-271462" lvl="1">
                <a:lnSpc>
                  <a:spcPts val="3600"/>
                </a:lnSpc>
                <a:buFont typeface="Arial"/>
                <a:buChar char="•"/>
              </a:pPr>
              <a:r>
                <a:rPr lang="en-US" b="true" sz="3000">
                  <a:solidFill>
                    <a:srgbClr val="000000"/>
                  </a:solidFill>
                  <a:latin typeface="Arial Bold"/>
                  <a:ea typeface="Arial Bold"/>
                  <a:cs typeface="Arial Bold"/>
                  <a:sym typeface="Arial Bold"/>
                </a:rPr>
                <a:t>COMMUNITY ENGAGEMENT AND EDUCATIONAL RESOURCES</a:t>
              </a:r>
            </a:p>
            <a:p>
              <a:pPr algn="l" marL="542925" indent="-271462" lvl="1">
                <a:lnSpc>
                  <a:spcPts val="3600"/>
                </a:lnSpc>
                <a:buFont typeface="Arial"/>
                <a:buChar char="•"/>
              </a:pPr>
              <a:r>
                <a:rPr lang="en-US" b="true" sz="3000">
                  <a:solidFill>
                    <a:srgbClr val="000000"/>
                  </a:solidFill>
                  <a:latin typeface="Arial Bold"/>
                  <a:ea typeface="Arial Bold"/>
                  <a:cs typeface="Arial Bold"/>
                  <a:sym typeface="Arial Bold"/>
                </a:rPr>
                <a:t>CASE STUDY</a:t>
              </a:r>
            </a:p>
            <a:p>
              <a:pPr algn="l" marL="542925" indent="-271462" lvl="1">
                <a:lnSpc>
                  <a:spcPts val="3600"/>
                </a:lnSpc>
                <a:buFont typeface="Arial"/>
                <a:buChar char="•"/>
              </a:pPr>
              <a:r>
                <a:rPr lang="en-US" b="true" sz="3000">
                  <a:solidFill>
                    <a:srgbClr val="261C05"/>
                  </a:solidFill>
                  <a:latin typeface="Arial Bold"/>
                  <a:ea typeface="Arial Bold"/>
                  <a:cs typeface="Arial Bold"/>
                  <a:sym typeface="Arial Bold"/>
                </a:rPr>
                <a:t>FUTURE SCOPE </a:t>
              </a:r>
            </a:p>
            <a:p>
              <a:pPr algn="l" marL="542925" indent="-271462" lvl="1">
                <a:lnSpc>
                  <a:spcPts val="3600"/>
                </a:lnSpc>
                <a:buFont typeface="Arial"/>
                <a:buChar char="•"/>
              </a:pPr>
              <a:r>
                <a:rPr lang="en-US" b="true" sz="3000">
                  <a:solidFill>
                    <a:srgbClr val="261C05"/>
                  </a:solidFill>
                  <a:latin typeface="Arial Bold"/>
                  <a:ea typeface="Arial Bold"/>
                  <a:cs typeface="Arial Bold"/>
                  <a:sym typeface="Arial Bold"/>
                </a:rPr>
                <a:t>CONCLUSION</a:t>
              </a:r>
            </a:p>
            <a:p>
              <a:pPr algn="l" marL="542925" indent="-271462" lvl="1">
                <a:lnSpc>
                  <a:spcPts val="3600"/>
                </a:lnSpc>
                <a:buFont typeface="Arial"/>
                <a:buChar char="•"/>
              </a:pPr>
              <a:r>
                <a:rPr lang="en-US" b="true" sz="3000">
                  <a:solidFill>
                    <a:srgbClr val="261C05"/>
                  </a:solidFill>
                  <a:latin typeface="Arial Bold"/>
                  <a:ea typeface="Arial Bold"/>
                  <a:cs typeface="Arial Bold"/>
                  <a:sym typeface="Arial Bold"/>
                </a:rPr>
                <a:t>REFERENCES</a:t>
              </a:r>
            </a:p>
            <a:p>
              <a:pPr algn="l" marL="542925" indent="-271462" lvl="1">
                <a:lnSpc>
                  <a:spcPts val="3600"/>
                </a:lnSpc>
              </a:pPr>
            </a:p>
            <a:p>
              <a:pPr algn="l" marL="542925" indent="-271462" lvl="1">
                <a:lnSpc>
                  <a:spcPts val="36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2261559" y="7472810"/>
            <a:ext cx="21552750" cy="3606850"/>
          </a:xfrm>
          <a:custGeom>
            <a:avLst/>
            <a:gdLst/>
            <a:ahLst/>
            <a:cxnLst/>
            <a:rect r="r" b="b" t="t" l="l"/>
            <a:pathLst>
              <a:path h="3606850" w="21552750">
                <a:moveTo>
                  <a:pt x="0" y="0"/>
                </a:moveTo>
                <a:lnTo>
                  <a:pt x="21552750" y="0"/>
                </a:lnTo>
                <a:lnTo>
                  <a:pt x="21552750" y="3606850"/>
                </a:lnTo>
                <a:lnTo>
                  <a:pt x="0" y="3606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31402" y="7822521"/>
            <a:ext cx="22470800" cy="3910249"/>
          </a:xfrm>
          <a:custGeom>
            <a:avLst/>
            <a:gdLst/>
            <a:ahLst/>
            <a:cxnLst/>
            <a:rect r="r" b="b" t="t" l="l"/>
            <a:pathLst>
              <a:path h="3910249" w="22470800">
                <a:moveTo>
                  <a:pt x="0" y="0"/>
                </a:moveTo>
                <a:lnTo>
                  <a:pt x="22470799" y="0"/>
                </a:lnTo>
                <a:lnTo>
                  <a:pt x="22470799" y="3910249"/>
                </a:lnTo>
                <a:lnTo>
                  <a:pt x="0" y="3910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2077" y="77369"/>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089563" y="6629957"/>
            <a:ext cx="1784648" cy="752074"/>
          </a:xfrm>
          <a:custGeom>
            <a:avLst/>
            <a:gdLst/>
            <a:ahLst/>
            <a:cxnLst/>
            <a:rect r="r" b="b" t="t" l="l"/>
            <a:pathLst>
              <a:path h="752074" w="1784648">
                <a:moveTo>
                  <a:pt x="0" y="0"/>
                </a:moveTo>
                <a:lnTo>
                  <a:pt x="1784648" y="0"/>
                </a:lnTo>
                <a:lnTo>
                  <a:pt x="1784648" y="752073"/>
                </a:lnTo>
                <a:lnTo>
                  <a:pt x="0" y="7520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083760" y="483693"/>
            <a:ext cx="2304150" cy="1593694"/>
          </a:xfrm>
          <a:custGeom>
            <a:avLst/>
            <a:gdLst/>
            <a:ahLst/>
            <a:cxnLst/>
            <a:rect r="r" b="b" t="t" l="l"/>
            <a:pathLst>
              <a:path h="1593694" w="2304150">
                <a:moveTo>
                  <a:pt x="0" y="0"/>
                </a:moveTo>
                <a:lnTo>
                  <a:pt x="2304150" y="0"/>
                </a:lnTo>
                <a:lnTo>
                  <a:pt x="2304150" y="1593695"/>
                </a:lnTo>
                <a:lnTo>
                  <a:pt x="0" y="15936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48520" y="7382072"/>
            <a:ext cx="739847" cy="1559294"/>
          </a:xfrm>
          <a:custGeom>
            <a:avLst/>
            <a:gdLst/>
            <a:ahLst/>
            <a:cxnLst/>
            <a:rect r="r" b="b" t="t" l="l"/>
            <a:pathLst>
              <a:path h="1559294" w="739847">
                <a:moveTo>
                  <a:pt x="0" y="0"/>
                </a:moveTo>
                <a:lnTo>
                  <a:pt x="739846" y="0"/>
                </a:lnTo>
                <a:lnTo>
                  <a:pt x="739846" y="1559293"/>
                </a:lnTo>
                <a:lnTo>
                  <a:pt x="0" y="15592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268721" y="8109286"/>
            <a:ext cx="642349" cy="1041629"/>
          </a:xfrm>
          <a:custGeom>
            <a:avLst/>
            <a:gdLst/>
            <a:ahLst/>
            <a:cxnLst/>
            <a:rect r="r" b="b" t="t" l="l"/>
            <a:pathLst>
              <a:path h="1041629" w="642349">
                <a:moveTo>
                  <a:pt x="0" y="0"/>
                </a:moveTo>
                <a:lnTo>
                  <a:pt x="642349" y="0"/>
                </a:lnTo>
                <a:lnTo>
                  <a:pt x="642349" y="1041629"/>
                </a:lnTo>
                <a:lnTo>
                  <a:pt x="0" y="104162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363062" y="7903302"/>
            <a:ext cx="997457" cy="1168778"/>
          </a:xfrm>
          <a:custGeom>
            <a:avLst/>
            <a:gdLst/>
            <a:ahLst/>
            <a:cxnLst/>
            <a:rect r="r" b="b" t="t" l="l"/>
            <a:pathLst>
              <a:path h="1168778" w="997457">
                <a:moveTo>
                  <a:pt x="0" y="0"/>
                </a:moveTo>
                <a:lnTo>
                  <a:pt x="997456" y="0"/>
                </a:lnTo>
                <a:lnTo>
                  <a:pt x="997456" y="1168778"/>
                </a:lnTo>
                <a:lnTo>
                  <a:pt x="0" y="116877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5285152" y="6925755"/>
            <a:ext cx="3467508" cy="896744"/>
          </a:xfrm>
          <a:custGeom>
            <a:avLst/>
            <a:gdLst/>
            <a:ahLst/>
            <a:cxnLst/>
            <a:rect r="r" b="b" t="t" l="l"/>
            <a:pathLst>
              <a:path h="896744" w="3467508">
                <a:moveTo>
                  <a:pt x="0" y="0"/>
                </a:moveTo>
                <a:lnTo>
                  <a:pt x="3467508" y="0"/>
                </a:lnTo>
                <a:lnTo>
                  <a:pt x="3467508" y="896744"/>
                </a:lnTo>
                <a:lnTo>
                  <a:pt x="0" y="8967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2" id="12"/>
          <p:cNvGrpSpPr/>
          <p:nvPr/>
        </p:nvGrpSpPr>
        <p:grpSpPr>
          <a:xfrm rot="0">
            <a:off x="3964016" y="221226"/>
            <a:ext cx="8981768" cy="2085384"/>
            <a:chOff x="0" y="0"/>
            <a:chExt cx="11975690" cy="2780512"/>
          </a:xfrm>
        </p:grpSpPr>
        <p:sp>
          <p:nvSpPr>
            <p:cNvPr name="Freeform 13" id="13"/>
            <p:cNvSpPr/>
            <p:nvPr/>
          </p:nvSpPr>
          <p:spPr>
            <a:xfrm flipH="false" flipV="false" rot="0">
              <a:off x="0" y="0"/>
              <a:ext cx="11975690" cy="2780512"/>
            </a:xfrm>
            <a:custGeom>
              <a:avLst/>
              <a:gdLst/>
              <a:ahLst/>
              <a:cxnLst/>
              <a:rect r="r" b="b" t="t" l="l"/>
              <a:pathLst>
                <a:path h="2780512" w="11975690">
                  <a:moveTo>
                    <a:pt x="0" y="0"/>
                  </a:moveTo>
                  <a:lnTo>
                    <a:pt x="11975690" y="0"/>
                  </a:lnTo>
                  <a:lnTo>
                    <a:pt x="11975690" y="2780512"/>
                  </a:lnTo>
                  <a:lnTo>
                    <a:pt x="0" y="2780512"/>
                  </a:lnTo>
                  <a:close/>
                </a:path>
              </a:pathLst>
            </a:custGeom>
            <a:solidFill>
              <a:srgbClr val="000000">
                <a:alpha val="0"/>
              </a:srgbClr>
            </a:solidFill>
          </p:spPr>
        </p:sp>
        <p:sp>
          <p:nvSpPr>
            <p:cNvPr name="TextBox 14" id="14"/>
            <p:cNvSpPr txBox="true"/>
            <p:nvPr/>
          </p:nvSpPr>
          <p:spPr>
            <a:xfrm>
              <a:off x="0" y="-38100"/>
              <a:ext cx="11975690" cy="2818612"/>
            </a:xfrm>
            <a:prstGeom prst="rect">
              <a:avLst/>
            </a:prstGeom>
          </p:spPr>
          <p:txBody>
            <a:bodyPr anchor="ctr" rtlCol="false" tIns="0" lIns="0" bIns="0" rIns="0"/>
            <a:lstStyle/>
            <a:p>
              <a:pPr algn="ctr">
                <a:lnSpc>
                  <a:spcPts val="10800"/>
                </a:lnSpc>
              </a:pPr>
              <a:r>
                <a:rPr lang="en-US" sz="9000" b="true">
                  <a:solidFill>
                    <a:srgbClr val="261C05"/>
                  </a:solidFill>
                  <a:latin typeface="Arimo Bold"/>
                  <a:ea typeface="Arimo Bold"/>
                  <a:cs typeface="Arimo Bold"/>
                  <a:sym typeface="Arimo Bold"/>
                </a:rPr>
                <a:t>ABSTRACT</a:t>
              </a:r>
            </a:p>
          </p:txBody>
        </p:sp>
      </p:grpSp>
      <p:grpSp>
        <p:nvGrpSpPr>
          <p:cNvPr name="Group 15" id="15"/>
          <p:cNvGrpSpPr/>
          <p:nvPr/>
        </p:nvGrpSpPr>
        <p:grpSpPr>
          <a:xfrm rot="0">
            <a:off x="489858" y="2011268"/>
            <a:ext cx="17521812" cy="6093977"/>
            <a:chOff x="0" y="0"/>
            <a:chExt cx="23362416" cy="8125302"/>
          </a:xfrm>
        </p:grpSpPr>
        <p:sp>
          <p:nvSpPr>
            <p:cNvPr name="Freeform 16" id="16"/>
            <p:cNvSpPr/>
            <p:nvPr/>
          </p:nvSpPr>
          <p:spPr>
            <a:xfrm flipH="false" flipV="false" rot="0">
              <a:off x="0" y="0"/>
              <a:ext cx="23362416" cy="8125302"/>
            </a:xfrm>
            <a:custGeom>
              <a:avLst/>
              <a:gdLst/>
              <a:ahLst/>
              <a:cxnLst/>
              <a:rect r="r" b="b" t="t" l="l"/>
              <a:pathLst>
                <a:path h="8125302" w="23362416">
                  <a:moveTo>
                    <a:pt x="0" y="0"/>
                  </a:moveTo>
                  <a:lnTo>
                    <a:pt x="23362416" y="0"/>
                  </a:lnTo>
                  <a:lnTo>
                    <a:pt x="23362416" y="8125302"/>
                  </a:lnTo>
                  <a:lnTo>
                    <a:pt x="0" y="8125302"/>
                  </a:lnTo>
                  <a:close/>
                </a:path>
              </a:pathLst>
            </a:custGeom>
            <a:solidFill>
              <a:srgbClr val="000000">
                <a:alpha val="0"/>
              </a:srgbClr>
            </a:solidFill>
          </p:spPr>
        </p:sp>
        <p:sp>
          <p:nvSpPr>
            <p:cNvPr name="TextBox 17" id="17"/>
            <p:cNvSpPr txBox="true"/>
            <p:nvPr/>
          </p:nvSpPr>
          <p:spPr>
            <a:xfrm>
              <a:off x="0" y="-19050"/>
              <a:ext cx="23362416" cy="8144352"/>
            </a:xfrm>
            <a:prstGeom prst="rect">
              <a:avLst/>
            </a:prstGeom>
          </p:spPr>
          <p:txBody>
            <a:bodyPr anchor="ctr" rtlCol="false" tIns="0" lIns="0" bIns="0" rIns="0"/>
            <a:lstStyle/>
            <a:p>
              <a:pPr algn="l">
                <a:lnSpc>
                  <a:spcPts val="3600"/>
                </a:lnSpc>
              </a:pPr>
            </a:p>
            <a:p>
              <a:pPr algn="l" marL="542925" indent="-271462" lvl="1">
                <a:lnSpc>
                  <a:spcPts val="3600"/>
                </a:lnSpc>
                <a:buFont typeface="Arial"/>
                <a:buChar char="•"/>
              </a:pPr>
              <a:r>
                <a:rPr lang="en-US" b="true" sz="3000" spc="-33">
                  <a:solidFill>
                    <a:srgbClr val="454550"/>
                  </a:solidFill>
                  <a:latin typeface="Arimo Bold"/>
                  <a:ea typeface="Arimo Bold"/>
                  <a:cs typeface="Arimo Bold"/>
                  <a:sym typeface="Arimo Bold"/>
                </a:rPr>
                <a:t>The project focuses on automating irrigation to optimize water usage using an Arduino Uno R3 microcontroller.</a:t>
              </a:r>
            </a:p>
            <a:p>
              <a:pPr algn="l" marL="542925" indent="-271462" lvl="1">
                <a:lnSpc>
                  <a:spcPts val="3600"/>
                </a:lnSpc>
                <a:buFont typeface="Arial"/>
                <a:buChar char="•"/>
              </a:pPr>
              <a:r>
                <a:rPr lang="en-US" b="true" sz="3000" spc="-33">
                  <a:solidFill>
                    <a:srgbClr val="454550"/>
                  </a:solidFill>
                  <a:latin typeface="Arimo Bold"/>
                  <a:ea typeface="Arimo Bold"/>
                  <a:cs typeface="Arimo Bold"/>
                  <a:sym typeface="Arimo Bold"/>
                </a:rPr>
                <a:t>Key components include:</a:t>
              </a:r>
            </a:p>
            <a:p>
              <a:pPr algn="l" marL="542925" indent="-271462" lvl="1">
                <a:lnSpc>
                  <a:spcPts val="3600"/>
                </a:lnSpc>
                <a:buFont typeface="Arial"/>
                <a:buChar char="•"/>
              </a:pPr>
              <a:r>
                <a:rPr lang="en-US" b="true" sz="3000" spc="-33">
                  <a:solidFill>
                    <a:srgbClr val="454550"/>
                  </a:solidFill>
                  <a:latin typeface="Arimo Bold"/>
                  <a:ea typeface="Arimo Bold"/>
                  <a:cs typeface="Arimo Bold"/>
                  <a:sym typeface="Arimo Bold"/>
                </a:rPr>
                <a:t>Soil moisture sensor: Monitors real-time soil moisture levels.</a:t>
              </a:r>
            </a:p>
            <a:p>
              <a:pPr algn="l" marL="542925" indent="-271462" lvl="1">
                <a:lnSpc>
                  <a:spcPts val="3600"/>
                </a:lnSpc>
                <a:buFont typeface="Arial"/>
                <a:buChar char="•"/>
              </a:pPr>
              <a:r>
                <a:rPr lang="en-US" b="true" sz="3000" spc="-33">
                  <a:solidFill>
                    <a:srgbClr val="454550"/>
                  </a:solidFill>
                  <a:latin typeface="Arimo Bold"/>
                  <a:ea typeface="Arimo Bold"/>
                  <a:cs typeface="Arimo Bold"/>
                  <a:sym typeface="Arimo Bold"/>
                </a:rPr>
                <a:t>Temperature and humidity sensor (e.g., DHT11/DHT22): Tracks environmental conditions.</a:t>
              </a:r>
            </a:p>
            <a:p>
              <a:pPr algn="l" marL="542925" indent="-271462" lvl="1">
                <a:lnSpc>
                  <a:spcPts val="3600"/>
                </a:lnSpc>
                <a:buFont typeface="Arial"/>
                <a:buChar char="•"/>
              </a:pPr>
              <a:r>
                <a:rPr lang="en-US" b="true" sz="3000" spc="-33">
                  <a:solidFill>
                    <a:srgbClr val="454550"/>
                  </a:solidFill>
                  <a:latin typeface="Arimo Bold"/>
                  <a:ea typeface="Arimo Bold"/>
                  <a:cs typeface="Arimo Bold"/>
                  <a:sym typeface="Arimo Bold"/>
                </a:rPr>
                <a:t>Relay module and water pump: Controls water flow based on sensor data.</a:t>
              </a:r>
            </a:p>
            <a:p>
              <a:pPr algn="l" marL="542925" indent="-271462" lvl="1">
                <a:lnSpc>
                  <a:spcPts val="3600"/>
                </a:lnSpc>
                <a:buFont typeface="Arial"/>
                <a:buChar char="•"/>
              </a:pPr>
              <a:r>
                <a:rPr lang="en-US" b="true" sz="3000" spc="-33">
                  <a:solidFill>
                    <a:srgbClr val="454550"/>
                  </a:solidFill>
                  <a:latin typeface="Arimo Bold"/>
                  <a:ea typeface="Arimo Bold"/>
                  <a:cs typeface="Arimo Bold"/>
                  <a:sym typeface="Arimo Bold"/>
                </a:rPr>
                <a:t>Working principle:</a:t>
              </a:r>
            </a:p>
            <a:p>
              <a:pPr algn="l" marL="542925" indent="-271462" lvl="1">
                <a:lnSpc>
                  <a:spcPts val="3600"/>
                </a:lnSpc>
                <a:buFont typeface="Arial"/>
                <a:buChar char="•"/>
              </a:pPr>
              <a:r>
                <a:rPr lang="en-US" b="true" sz="3000" spc="-33">
                  <a:solidFill>
                    <a:srgbClr val="454550"/>
                  </a:solidFill>
                  <a:latin typeface="Arimo Bold"/>
                  <a:ea typeface="Arimo Bold"/>
                  <a:cs typeface="Arimo Bold"/>
                  <a:sym typeface="Arimo Bold"/>
                </a:rPr>
                <a:t>The system activates the water pump when soil moisture levels drop below a predefined threshold.</a:t>
              </a:r>
            </a:p>
            <a:p>
              <a:pPr algn="l" marL="542925" indent="-271462" lvl="1">
                <a:lnSpc>
                  <a:spcPts val="3600"/>
                </a:lnSpc>
                <a:buFont typeface="Arial"/>
                <a:buChar char="•"/>
              </a:pPr>
              <a:r>
                <a:rPr lang="en-US" b="true" sz="3000" spc="-33">
                  <a:solidFill>
                    <a:srgbClr val="454550"/>
                  </a:solidFill>
                  <a:latin typeface="Arimo Bold"/>
                  <a:ea typeface="Arimo Bold"/>
                  <a:cs typeface="Arimo Bold"/>
                  <a:sym typeface="Arimo Bold"/>
                </a:rPr>
                <a:t>It stops irrigation once optimal moisture levels are restored, conserving water.</a:t>
              </a:r>
            </a:p>
            <a:p>
              <a:pPr algn="l" marL="542925" indent="-271462" lvl="1">
                <a:lnSpc>
                  <a:spcPts val="3600"/>
                </a:lnSpc>
                <a:buFont typeface="Arial"/>
                <a:buChar char="•"/>
              </a:pPr>
              <a:r>
                <a:rPr lang="en-US" b="true" sz="3000" spc="-33">
                  <a:solidFill>
                    <a:srgbClr val="454550"/>
                  </a:solidFill>
                  <a:latin typeface="Arimo Bold"/>
                  <a:ea typeface="Arimo Bold"/>
                  <a:cs typeface="Arimo Bold"/>
                  <a:sym typeface="Arimo Bold"/>
                </a:rPr>
                <a:t>Optional enhancements include IoT integration for remote monitoring and control via a mobile app or web interface.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2" id="12"/>
          <p:cNvGrpSpPr/>
          <p:nvPr/>
        </p:nvGrpSpPr>
        <p:grpSpPr>
          <a:xfrm rot="0">
            <a:off x="1158787" y="851781"/>
            <a:ext cx="15408000" cy="1839850"/>
            <a:chOff x="0" y="0"/>
            <a:chExt cx="20544000" cy="2453134"/>
          </a:xfrm>
        </p:grpSpPr>
        <p:sp>
          <p:nvSpPr>
            <p:cNvPr name="Freeform 13" id="13"/>
            <p:cNvSpPr/>
            <p:nvPr/>
          </p:nvSpPr>
          <p:spPr>
            <a:xfrm flipH="false" flipV="false" rot="0">
              <a:off x="0" y="0"/>
              <a:ext cx="20544000" cy="2453134"/>
            </a:xfrm>
            <a:custGeom>
              <a:avLst/>
              <a:gdLst/>
              <a:ahLst/>
              <a:cxnLst/>
              <a:rect r="r" b="b" t="t" l="l"/>
              <a:pathLst>
                <a:path h="2453134" w="20544000">
                  <a:moveTo>
                    <a:pt x="0" y="0"/>
                  </a:moveTo>
                  <a:lnTo>
                    <a:pt x="20544000" y="0"/>
                  </a:lnTo>
                  <a:lnTo>
                    <a:pt x="20544000" y="2453134"/>
                  </a:lnTo>
                  <a:lnTo>
                    <a:pt x="0" y="2453134"/>
                  </a:lnTo>
                  <a:close/>
                </a:path>
              </a:pathLst>
            </a:custGeom>
            <a:solidFill>
              <a:srgbClr val="000000">
                <a:alpha val="0"/>
              </a:srgbClr>
            </a:solidFill>
          </p:spPr>
        </p:sp>
        <p:sp>
          <p:nvSpPr>
            <p:cNvPr name="TextBox 14" id="14"/>
            <p:cNvSpPr txBox="true"/>
            <p:nvPr/>
          </p:nvSpPr>
          <p:spPr>
            <a:xfrm>
              <a:off x="0" y="-38100"/>
              <a:ext cx="20544000" cy="2491234"/>
            </a:xfrm>
            <a:prstGeom prst="rect">
              <a:avLst/>
            </a:prstGeom>
          </p:spPr>
          <p:txBody>
            <a:bodyPr anchor="t" rtlCol="false" tIns="0" lIns="0" bIns="0" rIns="0"/>
            <a:lstStyle/>
            <a:p>
              <a:pPr algn="ctr">
                <a:lnSpc>
                  <a:spcPts val="10800"/>
                </a:lnSpc>
              </a:pPr>
              <a:r>
                <a:rPr lang="en-US" sz="9000" b="true">
                  <a:solidFill>
                    <a:srgbClr val="454550"/>
                  </a:solidFill>
                  <a:latin typeface="Arimo Bold"/>
                  <a:ea typeface="Arimo Bold"/>
                  <a:cs typeface="Arimo Bold"/>
                  <a:sym typeface="Arimo Bold"/>
                </a:rPr>
                <a:t>Problem Statement</a:t>
              </a:r>
            </a:p>
          </p:txBody>
        </p:sp>
      </p:grpSp>
      <p:grpSp>
        <p:nvGrpSpPr>
          <p:cNvPr name="Group 15" id="15"/>
          <p:cNvGrpSpPr/>
          <p:nvPr/>
        </p:nvGrpSpPr>
        <p:grpSpPr>
          <a:xfrm rot="0">
            <a:off x="1515778" y="2645294"/>
            <a:ext cx="15408000" cy="6984000"/>
            <a:chOff x="0" y="0"/>
            <a:chExt cx="20544000" cy="9312000"/>
          </a:xfrm>
        </p:grpSpPr>
        <p:sp>
          <p:nvSpPr>
            <p:cNvPr name="Freeform 16" id="16"/>
            <p:cNvSpPr/>
            <p:nvPr/>
          </p:nvSpPr>
          <p:spPr>
            <a:xfrm flipH="false" flipV="false" rot="0">
              <a:off x="0" y="0"/>
              <a:ext cx="20544000" cy="9312000"/>
            </a:xfrm>
            <a:custGeom>
              <a:avLst/>
              <a:gdLst/>
              <a:ahLst/>
              <a:cxnLst/>
              <a:rect r="r" b="b" t="t" l="l"/>
              <a:pathLst>
                <a:path h="9312000" w="20544000">
                  <a:moveTo>
                    <a:pt x="0" y="0"/>
                  </a:moveTo>
                  <a:lnTo>
                    <a:pt x="20544000" y="0"/>
                  </a:lnTo>
                  <a:lnTo>
                    <a:pt x="20544000" y="9312000"/>
                  </a:lnTo>
                  <a:lnTo>
                    <a:pt x="0" y="9312000"/>
                  </a:lnTo>
                  <a:close/>
                </a:path>
              </a:pathLst>
            </a:custGeom>
            <a:solidFill>
              <a:srgbClr val="000000">
                <a:alpha val="0"/>
              </a:srgbClr>
            </a:solidFill>
          </p:spPr>
        </p:sp>
        <p:sp>
          <p:nvSpPr>
            <p:cNvPr name="TextBox 17" id="17"/>
            <p:cNvSpPr txBox="true"/>
            <p:nvPr/>
          </p:nvSpPr>
          <p:spPr>
            <a:xfrm>
              <a:off x="0" y="-28575"/>
              <a:ext cx="20544000" cy="9340575"/>
            </a:xfrm>
            <a:prstGeom prst="rect">
              <a:avLst/>
            </a:prstGeom>
          </p:spPr>
          <p:txBody>
            <a:bodyPr anchor="t" rtlCol="false" tIns="0" lIns="0" bIns="0" rIns="0"/>
            <a:lstStyle/>
            <a:p>
              <a:pPr algn="l">
                <a:lnSpc>
                  <a:spcPts val="3960"/>
                </a:lnSpc>
              </a:pPr>
            </a:p>
            <a:p>
              <a:pPr algn="just">
                <a:lnSpc>
                  <a:spcPts val="3960"/>
                </a:lnSpc>
              </a:pPr>
              <a:r>
                <a:rPr lang="en-US" b="true" sz="3300" spc="-37">
                  <a:solidFill>
                    <a:srgbClr val="434343"/>
                  </a:solidFill>
                  <a:latin typeface="Arimo Bold"/>
                  <a:ea typeface="Arimo Bold"/>
                  <a:cs typeface="Arimo Bold"/>
                  <a:sym typeface="Arimo Bold"/>
                </a:rPr>
                <a:t>Indian farmers, who make up about 42% of the workforce, face substantial challenges in optimizing crop yields and managing resources effectively. Despite their vast experience, many lack formal education and a business-oriented mindset, which limits their ability to adopt modern agricultural practices. Over 70% of farmers are smallholders, struggling to earn a decent income. This situation is further aggravated by the absence of real-time data analysis for soil health monitoring and resource management. Tragically, between 2014 and 2020, over 55,000 farmers committed suicide, often due to debt and crop failure, highlighting the urgent need for technology-driven solutions to support these farmers.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2" id="12"/>
          <p:cNvGrpSpPr/>
          <p:nvPr/>
        </p:nvGrpSpPr>
        <p:grpSpPr>
          <a:xfrm rot="0">
            <a:off x="-2146345" y="-112671"/>
            <a:ext cx="15408000" cy="1839850"/>
            <a:chOff x="0" y="0"/>
            <a:chExt cx="20544000" cy="2453134"/>
          </a:xfrm>
        </p:grpSpPr>
        <p:sp>
          <p:nvSpPr>
            <p:cNvPr name="Freeform 13" id="13"/>
            <p:cNvSpPr/>
            <p:nvPr/>
          </p:nvSpPr>
          <p:spPr>
            <a:xfrm flipH="false" flipV="false" rot="0">
              <a:off x="0" y="0"/>
              <a:ext cx="20544000" cy="2453134"/>
            </a:xfrm>
            <a:custGeom>
              <a:avLst/>
              <a:gdLst/>
              <a:ahLst/>
              <a:cxnLst/>
              <a:rect r="r" b="b" t="t" l="l"/>
              <a:pathLst>
                <a:path h="2453134" w="20544000">
                  <a:moveTo>
                    <a:pt x="0" y="0"/>
                  </a:moveTo>
                  <a:lnTo>
                    <a:pt x="20544000" y="0"/>
                  </a:lnTo>
                  <a:lnTo>
                    <a:pt x="20544000" y="2453134"/>
                  </a:lnTo>
                  <a:lnTo>
                    <a:pt x="0" y="2453134"/>
                  </a:lnTo>
                  <a:close/>
                </a:path>
              </a:pathLst>
            </a:custGeom>
            <a:solidFill>
              <a:srgbClr val="000000">
                <a:alpha val="0"/>
              </a:srgbClr>
            </a:solidFill>
          </p:spPr>
        </p:sp>
        <p:sp>
          <p:nvSpPr>
            <p:cNvPr name="TextBox 14" id="14"/>
            <p:cNvSpPr txBox="true"/>
            <p:nvPr/>
          </p:nvSpPr>
          <p:spPr>
            <a:xfrm>
              <a:off x="0" y="-38100"/>
              <a:ext cx="20544000" cy="2491234"/>
            </a:xfrm>
            <a:prstGeom prst="rect">
              <a:avLst/>
            </a:prstGeom>
          </p:spPr>
          <p:txBody>
            <a:bodyPr anchor="t" rtlCol="false" tIns="0" lIns="0" bIns="0" rIns="0"/>
            <a:lstStyle/>
            <a:p>
              <a:pPr algn="ctr">
                <a:lnSpc>
                  <a:spcPts val="10800"/>
                </a:lnSpc>
              </a:pPr>
              <a:r>
                <a:rPr lang="en-US" sz="9000" b="true">
                  <a:solidFill>
                    <a:srgbClr val="454550"/>
                  </a:solidFill>
                  <a:latin typeface="Arimo Bold"/>
                  <a:ea typeface="Arimo Bold"/>
                  <a:cs typeface="Arimo Bold"/>
                  <a:sym typeface="Arimo Bold"/>
                </a:rPr>
                <a:t>Solution Overview</a:t>
              </a:r>
            </a:p>
          </p:txBody>
        </p:sp>
      </p:grpSp>
      <p:grpSp>
        <p:nvGrpSpPr>
          <p:cNvPr name="Group 15" id="15"/>
          <p:cNvGrpSpPr/>
          <p:nvPr/>
        </p:nvGrpSpPr>
        <p:grpSpPr>
          <a:xfrm rot="0">
            <a:off x="282712" y="1387576"/>
            <a:ext cx="12813046" cy="3755924"/>
            <a:chOff x="0" y="0"/>
            <a:chExt cx="17084062" cy="5007899"/>
          </a:xfrm>
        </p:grpSpPr>
        <p:sp>
          <p:nvSpPr>
            <p:cNvPr name="Freeform 16" id="16"/>
            <p:cNvSpPr/>
            <p:nvPr/>
          </p:nvSpPr>
          <p:spPr>
            <a:xfrm flipH="false" flipV="false" rot="0">
              <a:off x="0" y="0"/>
              <a:ext cx="17084063" cy="5007899"/>
            </a:xfrm>
            <a:custGeom>
              <a:avLst/>
              <a:gdLst/>
              <a:ahLst/>
              <a:cxnLst/>
              <a:rect r="r" b="b" t="t" l="l"/>
              <a:pathLst>
                <a:path h="5007899" w="17084063">
                  <a:moveTo>
                    <a:pt x="0" y="0"/>
                  </a:moveTo>
                  <a:lnTo>
                    <a:pt x="17084063" y="0"/>
                  </a:lnTo>
                  <a:lnTo>
                    <a:pt x="17084063" y="5007899"/>
                  </a:lnTo>
                  <a:lnTo>
                    <a:pt x="0" y="5007899"/>
                  </a:lnTo>
                  <a:close/>
                </a:path>
              </a:pathLst>
            </a:custGeom>
            <a:solidFill>
              <a:srgbClr val="000000">
                <a:alpha val="0"/>
              </a:srgbClr>
            </a:solidFill>
          </p:spPr>
        </p:sp>
        <p:sp>
          <p:nvSpPr>
            <p:cNvPr name="TextBox 17" id="17"/>
            <p:cNvSpPr txBox="true"/>
            <p:nvPr/>
          </p:nvSpPr>
          <p:spPr>
            <a:xfrm>
              <a:off x="0" y="-295275"/>
              <a:ext cx="17084062" cy="5303174"/>
            </a:xfrm>
            <a:prstGeom prst="rect">
              <a:avLst/>
            </a:prstGeom>
          </p:spPr>
          <p:txBody>
            <a:bodyPr anchor="ctr" rtlCol="false" tIns="0" lIns="0" bIns="0" rIns="0"/>
            <a:lstStyle/>
            <a:p>
              <a:pPr algn="l">
                <a:lnSpc>
                  <a:spcPts val="8640"/>
                </a:lnSpc>
              </a:pPr>
              <a:r>
                <a:rPr lang="en-US" b="true" sz="4800" spc="-54">
                  <a:solidFill>
                    <a:srgbClr val="454550"/>
                  </a:solidFill>
                  <a:latin typeface="Arimo Bold"/>
                  <a:ea typeface="Arimo Bold"/>
                  <a:cs typeface="Arimo Bold"/>
                  <a:sym typeface="Arimo Bold"/>
                </a:rPr>
                <a:t>Smart Farming System:</a:t>
              </a:r>
            </a:p>
            <a:p>
              <a:pPr algn="l" marL="524827" indent="-262413" lvl="1">
                <a:lnSpc>
                  <a:spcPts val="5219"/>
                </a:lnSpc>
                <a:buFont typeface="Arial"/>
                <a:buChar char="•"/>
              </a:pPr>
              <a:r>
                <a:rPr lang="en-US" sz="2899" spc="-32">
                  <a:solidFill>
                    <a:srgbClr val="454550"/>
                  </a:solidFill>
                  <a:latin typeface="Arial"/>
                  <a:ea typeface="Arial"/>
                  <a:cs typeface="Arial"/>
                  <a:sym typeface="Arial"/>
                </a:rPr>
                <a:t>Designed to address challenges faced by Indian farmers.</a:t>
              </a:r>
            </a:p>
            <a:p>
              <a:pPr algn="l" marL="524827" indent="-262413" lvl="1">
                <a:lnSpc>
                  <a:spcPts val="5219"/>
                </a:lnSpc>
                <a:buFont typeface="Arial"/>
                <a:buChar char="•"/>
              </a:pPr>
              <a:r>
                <a:rPr lang="en-US" sz="2899" spc="-32">
                  <a:solidFill>
                    <a:srgbClr val="454550"/>
                  </a:solidFill>
                  <a:latin typeface="Arial"/>
                  <a:ea typeface="Arial"/>
                  <a:cs typeface="Arial"/>
                  <a:sym typeface="Arial"/>
                </a:rPr>
                <a:t>Enhances productivity and profitability through innovative technology.</a:t>
              </a:r>
            </a:p>
            <a:p>
              <a:pPr algn="l" marL="488632" indent="-244316" lvl="1">
                <a:lnSpc>
                  <a:spcPts val="3240"/>
                </a:lnSpc>
              </a:pPr>
            </a:p>
            <a:p>
              <a:pPr algn="l" marL="488632" indent="-244316" lvl="1">
                <a:lnSpc>
                  <a:spcPts val="3240"/>
                </a:lnSpc>
              </a:pPr>
            </a:p>
            <a:p>
              <a:pPr algn="l" marL="488632" indent="-244316" lvl="1">
                <a:lnSpc>
                  <a:spcPts val="3240"/>
                </a:lnSpc>
              </a:pPr>
            </a:p>
          </p:txBody>
        </p:sp>
      </p:grpSp>
      <p:grpSp>
        <p:nvGrpSpPr>
          <p:cNvPr name="Group 18" id="18"/>
          <p:cNvGrpSpPr/>
          <p:nvPr/>
        </p:nvGrpSpPr>
        <p:grpSpPr>
          <a:xfrm rot="0">
            <a:off x="369919" y="4700229"/>
            <a:ext cx="16270992" cy="5605122"/>
            <a:chOff x="0" y="0"/>
            <a:chExt cx="18940893" cy="6524864"/>
          </a:xfrm>
        </p:grpSpPr>
        <p:sp>
          <p:nvSpPr>
            <p:cNvPr name="Freeform 19" id="19"/>
            <p:cNvSpPr/>
            <p:nvPr/>
          </p:nvSpPr>
          <p:spPr>
            <a:xfrm flipH="false" flipV="false" rot="0">
              <a:off x="0" y="0"/>
              <a:ext cx="18940892" cy="6524864"/>
            </a:xfrm>
            <a:custGeom>
              <a:avLst/>
              <a:gdLst/>
              <a:ahLst/>
              <a:cxnLst/>
              <a:rect r="r" b="b" t="t" l="l"/>
              <a:pathLst>
                <a:path h="6524864" w="18940892">
                  <a:moveTo>
                    <a:pt x="0" y="0"/>
                  </a:moveTo>
                  <a:lnTo>
                    <a:pt x="18940892" y="0"/>
                  </a:lnTo>
                  <a:lnTo>
                    <a:pt x="18940892" y="6524864"/>
                  </a:lnTo>
                  <a:lnTo>
                    <a:pt x="0" y="6524864"/>
                  </a:lnTo>
                  <a:close/>
                </a:path>
              </a:pathLst>
            </a:custGeom>
            <a:solidFill>
              <a:srgbClr val="000000">
                <a:alpha val="0"/>
              </a:srgbClr>
            </a:solidFill>
          </p:spPr>
        </p:sp>
        <p:sp>
          <p:nvSpPr>
            <p:cNvPr name="TextBox 20" id="20"/>
            <p:cNvSpPr txBox="true"/>
            <p:nvPr/>
          </p:nvSpPr>
          <p:spPr>
            <a:xfrm>
              <a:off x="0" y="-180975"/>
              <a:ext cx="18940893" cy="6705839"/>
            </a:xfrm>
            <a:prstGeom prst="rect">
              <a:avLst/>
            </a:prstGeom>
          </p:spPr>
          <p:txBody>
            <a:bodyPr anchor="t" rtlCol="false" tIns="0" lIns="0" bIns="0" rIns="0"/>
            <a:lstStyle/>
            <a:p>
              <a:pPr algn="l">
                <a:lnSpc>
                  <a:spcPts val="5399"/>
                </a:lnSpc>
              </a:pPr>
              <a:r>
                <a:rPr lang="en-US" b="true" sz="2999">
                  <a:solidFill>
                    <a:srgbClr val="454550"/>
                  </a:solidFill>
                  <a:latin typeface="Arimo Bold"/>
                  <a:ea typeface="Arimo Bold"/>
                  <a:cs typeface="Arimo Bold"/>
                  <a:sym typeface="Arimo Bold"/>
                </a:rPr>
                <a:t>Data-Driven Insights:</a:t>
              </a:r>
            </a:p>
            <a:p>
              <a:pPr algn="l" marL="647697" indent="-323848" lvl="1">
                <a:lnSpc>
                  <a:spcPts val="5399"/>
                </a:lnSpc>
                <a:buFont typeface="Arial"/>
                <a:buChar char="•"/>
              </a:pPr>
              <a:r>
                <a:rPr lang="en-US" sz="2999">
                  <a:solidFill>
                    <a:srgbClr val="454550"/>
                  </a:solidFill>
                  <a:latin typeface="Arial"/>
                  <a:ea typeface="Arial"/>
                  <a:cs typeface="Arial"/>
                  <a:sym typeface="Arial"/>
                </a:rPr>
                <a:t>Provides actionable recommendations for crop selection and resource allocation.</a:t>
              </a:r>
            </a:p>
            <a:p>
              <a:pPr algn="l">
                <a:lnSpc>
                  <a:spcPts val="5399"/>
                </a:lnSpc>
              </a:pPr>
              <a:r>
                <a:rPr lang="en-US" b="true" sz="2999">
                  <a:solidFill>
                    <a:srgbClr val="454550"/>
                  </a:solidFill>
                  <a:latin typeface="Arimo Bold"/>
                  <a:ea typeface="Arimo Bold"/>
                  <a:cs typeface="Arimo Bold"/>
                  <a:sym typeface="Arimo Bold"/>
                </a:rPr>
                <a:t>Automation:</a:t>
              </a:r>
            </a:p>
            <a:p>
              <a:pPr algn="l" marL="647697" indent="-323848" lvl="1">
                <a:lnSpc>
                  <a:spcPts val="5399"/>
                </a:lnSpc>
                <a:buFont typeface="Arial"/>
                <a:buChar char="•"/>
              </a:pPr>
              <a:r>
                <a:rPr lang="en-US" sz="2999">
                  <a:solidFill>
                    <a:srgbClr val="454550"/>
                  </a:solidFill>
                  <a:latin typeface="Arial"/>
                  <a:ea typeface="Arial"/>
                  <a:cs typeface="Arial"/>
                  <a:sym typeface="Arial"/>
                </a:rPr>
                <a:t>Automates irrigation and fertilization processes based on real-time data.</a:t>
              </a:r>
            </a:p>
            <a:p>
              <a:pPr algn="l">
                <a:lnSpc>
                  <a:spcPts val="5399"/>
                </a:lnSpc>
              </a:pPr>
              <a:r>
                <a:rPr lang="en-US" b="true" sz="2999">
                  <a:solidFill>
                    <a:srgbClr val="454550"/>
                  </a:solidFill>
                  <a:latin typeface="Arimo Bold"/>
                  <a:ea typeface="Arimo Bold"/>
                  <a:cs typeface="Arimo Bold"/>
                  <a:sym typeface="Arimo Bold"/>
                </a:rPr>
                <a:t>Real-Time Monitoring:</a:t>
              </a:r>
            </a:p>
            <a:p>
              <a:pPr algn="l" marL="690876" indent="-345438" lvl="1">
                <a:lnSpc>
                  <a:spcPts val="5759"/>
                </a:lnSpc>
                <a:buFont typeface="Arial"/>
                <a:buChar char="•"/>
              </a:pPr>
              <a:r>
                <a:rPr lang="en-US" sz="3199">
                  <a:solidFill>
                    <a:srgbClr val="454550"/>
                  </a:solidFill>
                  <a:latin typeface="Arial"/>
                  <a:ea typeface="Arial"/>
                  <a:cs typeface="Arial"/>
                  <a:sym typeface="Arial"/>
                </a:rPr>
                <a:t>Uses IoT sensors for continuous monitoring of soil health and environmental conditions.</a:t>
              </a:r>
            </a:p>
            <a:p>
              <a:pPr algn="l">
                <a:lnSpc>
                  <a:spcPts val="5939"/>
                </a:lnSpc>
              </a:pPr>
            </a:p>
          </p:txBody>
        </p:sp>
      </p:grpSp>
      <p:grpSp>
        <p:nvGrpSpPr>
          <p:cNvPr name="Group 21" id="21"/>
          <p:cNvGrpSpPr/>
          <p:nvPr/>
        </p:nvGrpSpPr>
        <p:grpSpPr>
          <a:xfrm rot="0">
            <a:off x="282712" y="3758505"/>
            <a:ext cx="7427827" cy="1200328"/>
            <a:chOff x="0" y="0"/>
            <a:chExt cx="9903770" cy="1600438"/>
          </a:xfrm>
        </p:grpSpPr>
        <p:sp>
          <p:nvSpPr>
            <p:cNvPr name="Freeform 22" id="22"/>
            <p:cNvSpPr/>
            <p:nvPr/>
          </p:nvSpPr>
          <p:spPr>
            <a:xfrm flipH="false" flipV="false" rot="0">
              <a:off x="0" y="0"/>
              <a:ext cx="9903770" cy="1600438"/>
            </a:xfrm>
            <a:custGeom>
              <a:avLst/>
              <a:gdLst/>
              <a:ahLst/>
              <a:cxnLst/>
              <a:rect r="r" b="b" t="t" l="l"/>
              <a:pathLst>
                <a:path h="1600438" w="9903770">
                  <a:moveTo>
                    <a:pt x="0" y="0"/>
                  </a:moveTo>
                  <a:lnTo>
                    <a:pt x="9903770" y="0"/>
                  </a:lnTo>
                  <a:lnTo>
                    <a:pt x="9903770" y="1600438"/>
                  </a:lnTo>
                  <a:lnTo>
                    <a:pt x="0" y="1600438"/>
                  </a:lnTo>
                  <a:close/>
                </a:path>
              </a:pathLst>
            </a:custGeom>
            <a:solidFill>
              <a:srgbClr val="000000">
                <a:alpha val="0"/>
              </a:srgbClr>
            </a:solidFill>
          </p:spPr>
        </p:sp>
        <p:sp>
          <p:nvSpPr>
            <p:cNvPr name="TextBox 23" id="23"/>
            <p:cNvSpPr txBox="true"/>
            <p:nvPr/>
          </p:nvSpPr>
          <p:spPr>
            <a:xfrm>
              <a:off x="0" y="-19050"/>
              <a:ext cx="9903770" cy="1619488"/>
            </a:xfrm>
            <a:prstGeom prst="rect">
              <a:avLst/>
            </a:prstGeom>
          </p:spPr>
          <p:txBody>
            <a:bodyPr anchor="t" rtlCol="false" tIns="0" lIns="0" bIns="0" rIns="0"/>
            <a:lstStyle/>
            <a:p>
              <a:pPr algn="l">
                <a:lnSpc>
                  <a:spcPts val="5759"/>
                </a:lnSpc>
              </a:pPr>
              <a:r>
                <a:rPr lang="en-US" b="true" sz="4800" spc="-54">
                  <a:solidFill>
                    <a:srgbClr val="454550"/>
                  </a:solidFill>
                  <a:latin typeface="Arimo Bold"/>
                  <a:ea typeface="Arimo Bold"/>
                  <a:cs typeface="Arimo Bold"/>
                  <a:sym typeface="Arimo Bold"/>
                </a:rPr>
                <a:t>Key Features:</a:t>
              </a:r>
            </a:p>
            <a:p>
              <a:pPr algn="l">
                <a:lnSpc>
                  <a:spcPts val="57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441363" y="4509852"/>
            <a:ext cx="18966128" cy="11065933"/>
            <a:chOff x="0" y="0"/>
            <a:chExt cx="4995194" cy="2914484"/>
          </a:xfrm>
        </p:grpSpPr>
        <p:sp>
          <p:nvSpPr>
            <p:cNvPr name="Freeform 3" id="3"/>
            <p:cNvSpPr/>
            <p:nvPr/>
          </p:nvSpPr>
          <p:spPr>
            <a:xfrm flipH="false" flipV="false" rot="0">
              <a:off x="0" y="0"/>
              <a:ext cx="4995194" cy="2914484"/>
            </a:xfrm>
            <a:custGeom>
              <a:avLst/>
              <a:gdLst/>
              <a:ahLst/>
              <a:cxnLst/>
              <a:rect r="r" b="b" t="t" l="l"/>
              <a:pathLst>
                <a:path h="2914484" w="4995194">
                  <a:moveTo>
                    <a:pt x="0" y="0"/>
                  </a:moveTo>
                  <a:lnTo>
                    <a:pt x="4995194" y="0"/>
                  </a:lnTo>
                  <a:lnTo>
                    <a:pt x="4995194" y="2914484"/>
                  </a:lnTo>
                  <a:lnTo>
                    <a:pt x="0" y="2914484"/>
                  </a:lnTo>
                  <a:close/>
                </a:path>
              </a:pathLst>
            </a:custGeom>
            <a:solidFill>
              <a:srgbClr val="9D884E">
                <a:alpha val="26667"/>
              </a:srgbClr>
            </a:solidFill>
          </p:spPr>
        </p:sp>
        <p:sp>
          <p:nvSpPr>
            <p:cNvPr name="TextBox 4" id="4"/>
            <p:cNvSpPr txBox="true"/>
            <p:nvPr/>
          </p:nvSpPr>
          <p:spPr>
            <a:xfrm>
              <a:off x="0" y="-38100"/>
              <a:ext cx="4995194" cy="295258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2322554"/>
            <a:ext cx="4572000" cy="6722495"/>
            <a:chOff x="0" y="0"/>
            <a:chExt cx="803047" cy="1180770"/>
          </a:xfrm>
        </p:grpSpPr>
        <p:sp>
          <p:nvSpPr>
            <p:cNvPr name="Freeform 6" id="6"/>
            <p:cNvSpPr/>
            <p:nvPr/>
          </p:nvSpPr>
          <p:spPr>
            <a:xfrm flipH="false" flipV="false" rot="0">
              <a:off x="0" y="0"/>
              <a:ext cx="803047" cy="1180770"/>
            </a:xfrm>
            <a:custGeom>
              <a:avLst/>
              <a:gdLst/>
              <a:ahLst/>
              <a:cxnLst/>
              <a:rect r="r" b="b" t="t" l="l"/>
              <a:pathLst>
                <a:path h="1180770" w="803047">
                  <a:moveTo>
                    <a:pt x="59267" y="0"/>
                  </a:moveTo>
                  <a:lnTo>
                    <a:pt x="743780" y="0"/>
                  </a:lnTo>
                  <a:cubicBezTo>
                    <a:pt x="776512" y="0"/>
                    <a:pt x="803047" y="26535"/>
                    <a:pt x="803047" y="59267"/>
                  </a:cubicBezTo>
                  <a:lnTo>
                    <a:pt x="803047" y="1121503"/>
                  </a:lnTo>
                  <a:cubicBezTo>
                    <a:pt x="803047" y="1154235"/>
                    <a:pt x="776512" y="1180770"/>
                    <a:pt x="743780" y="1180770"/>
                  </a:cubicBezTo>
                  <a:lnTo>
                    <a:pt x="59267" y="1180770"/>
                  </a:lnTo>
                  <a:cubicBezTo>
                    <a:pt x="26535" y="1180770"/>
                    <a:pt x="0" y="1154235"/>
                    <a:pt x="0" y="1121503"/>
                  </a:cubicBezTo>
                  <a:lnTo>
                    <a:pt x="0" y="59267"/>
                  </a:lnTo>
                  <a:cubicBezTo>
                    <a:pt x="0" y="26535"/>
                    <a:pt x="26535" y="0"/>
                    <a:pt x="59267" y="0"/>
                  </a:cubicBezTo>
                  <a:close/>
                </a:path>
              </a:pathLst>
            </a:custGeom>
            <a:blipFill>
              <a:blip r:embed="rId2"/>
              <a:stretch>
                <a:fillRect l="-88022" t="-33059" r="-105080" b="0"/>
              </a:stretch>
            </a:blipFill>
            <a:ln cap="rnd">
              <a:noFill/>
              <a:prstDash val="solid"/>
              <a:round/>
            </a:ln>
          </p:spPr>
        </p:sp>
      </p:grpSp>
      <p:grpSp>
        <p:nvGrpSpPr>
          <p:cNvPr name="Group 7" id="7"/>
          <p:cNvGrpSpPr/>
          <p:nvPr/>
        </p:nvGrpSpPr>
        <p:grpSpPr>
          <a:xfrm rot="0">
            <a:off x="4572000" y="2322554"/>
            <a:ext cx="4572000" cy="6722495"/>
            <a:chOff x="0" y="0"/>
            <a:chExt cx="803047" cy="1180770"/>
          </a:xfrm>
        </p:grpSpPr>
        <p:sp>
          <p:nvSpPr>
            <p:cNvPr name="Freeform 8" id="8"/>
            <p:cNvSpPr/>
            <p:nvPr/>
          </p:nvSpPr>
          <p:spPr>
            <a:xfrm flipH="false" flipV="false" rot="0">
              <a:off x="0" y="0"/>
              <a:ext cx="803047" cy="1180770"/>
            </a:xfrm>
            <a:custGeom>
              <a:avLst/>
              <a:gdLst/>
              <a:ahLst/>
              <a:cxnLst/>
              <a:rect r="r" b="b" t="t" l="l"/>
              <a:pathLst>
                <a:path h="1180770" w="803047">
                  <a:moveTo>
                    <a:pt x="59267" y="0"/>
                  </a:moveTo>
                  <a:lnTo>
                    <a:pt x="743780" y="0"/>
                  </a:lnTo>
                  <a:cubicBezTo>
                    <a:pt x="776512" y="0"/>
                    <a:pt x="803047" y="26535"/>
                    <a:pt x="803047" y="59267"/>
                  </a:cubicBezTo>
                  <a:lnTo>
                    <a:pt x="803047" y="1121503"/>
                  </a:lnTo>
                  <a:cubicBezTo>
                    <a:pt x="803047" y="1154235"/>
                    <a:pt x="776512" y="1180770"/>
                    <a:pt x="743780" y="1180770"/>
                  </a:cubicBezTo>
                  <a:lnTo>
                    <a:pt x="59267" y="1180770"/>
                  </a:lnTo>
                  <a:cubicBezTo>
                    <a:pt x="26535" y="1180770"/>
                    <a:pt x="0" y="1154235"/>
                    <a:pt x="0" y="1121503"/>
                  </a:cubicBezTo>
                  <a:lnTo>
                    <a:pt x="0" y="59267"/>
                  </a:lnTo>
                  <a:cubicBezTo>
                    <a:pt x="0" y="26535"/>
                    <a:pt x="26535" y="0"/>
                    <a:pt x="59267" y="0"/>
                  </a:cubicBezTo>
                  <a:close/>
                </a:path>
              </a:pathLst>
            </a:custGeom>
            <a:blipFill>
              <a:blip r:embed="rId3"/>
              <a:stretch>
                <a:fillRect l="-60657" t="0" r="-60657" b="0"/>
              </a:stretch>
            </a:blipFill>
            <a:ln cap="rnd">
              <a:noFill/>
              <a:prstDash val="solid"/>
              <a:round/>
            </a:ln>
          </p:spPr>
        </p:sp>
      </p:grpSp>
      <p:grpSp>
        <p:nvGrpSpPr>
          <p:cNvPr name="Group 9" id="9"/>
          <p:cNvGrpSpPr/>
          <p:nvPr/>
        </p:nvGrpSpPr>
        <p:grpSpPr>
          <a:xfrm rot="0">
            <a:off x="7634486" y="2322554"/>
            <a:ext cx="10653514" cy="6898123"/>
            <a:chOff x="0" y="0"/>
            <a:chExt cx="1797052" cy="1163587"/>
          </a:xfrm>
        </p:grpSpPr>
        <p:sp>
          <p:nvSpPr>
            <p:cNvPr name="Freeform 10" id="10"/>
            <p:cNvSpPr/>
            <p:nvPr/>
          </p:nvSpPr>
          <p:spPr>
            <a:xfrm flipH="false" flipV="false" rot="0">
              <a:off x="0" y="0"/>
              <a:ext cx="1797052" cy="1163587"/>
            </a:xfrm>
            <a:custGeom>
              <a:avLst/>
              <a:gdLst/>
              <a:ahLst/>
              <a:cxnLst/>
              <a:rect r="r" b="b" t="t" l="l"/>
              <a:pathLst>
                <a:path h="1163587" w="1797052">
                  <a:moveTo>
                    <a:pt x="25435" y="0"/>
                  </a:moveTo>
                  <a:lnTo>
                    <a:pt x="1771618" y="0"/>
                  </a:lnTo>
                  <a:cubicBezTo>
                    <a:pt x="1778364" y="0"/>
                    <a:pt x="1784833" y="2680"/>
                    <a:pt x="1789603" y="7450"/>
                  </a:cubicBezTo>
                  <a:cubicBezTo>
                    <a:pt x="1794373" y="12220"/>
                    <a:pt x="1797052" y="18689"/>
                    <a:pt x="1797052" y="25435"/>
                  </a:cubicBezTo>
                  <a:lnTo>
                    <a:pt x="1797052" y="1138152"/>
                  </a:lnTo>
                  <a:cubicBezTo>
                    <a:pt x="1797052" y="1152199"/>
                    <a:pt x="1785665" y="1163587"/>
                    <a:pt x="1771618" y="1163587"/>
                  </a:cubicBezTo>
                  <a:lnTo>
                    <a:pt x="25435" y="1163587"/>
                  </a:lnTo>
                  <a:cubicBezTo>
                    <a:pt x="11387" y="1163587"/>
                    <a:pt x="0" y="1152199"/>
                    <a:pt x="0" y="1138152"/>
                  </a:cubicBezTo>
                  <a:lnTo>
                    <a:pt x="0" y="25435"/>
                  </a:lnTo>
                  <a:cubicBezTo>
                    <a:pt x="0" y="11387"/>
                    <a:pt x="11387" y="0"/>
                    <a:pt x="25435" y="0"/>
                  </a:cubicBezTo>
                  <a:close/>
                </a:path>
              </a:pathLst>
            </a:custGeom>
            <a:blipFill>
              <a:blip r:embed="rId4"/>
              <a:stretch>
                <a:fillRect l="0" t="-1505" r="0" b="-1505"/>
              </a:stretch>
            </a:blipFill>
            <a:ln cap="rnd">
              <a:noFill/>
              <a:prstDash val="solid"/>
              <a:round/>
            </a:ln>
          </p:spPr>
        </p:sp>
      </p:grpSp>
      <p:sp>
        <p:nvSpPr>
          <p:cNvPr name="Freeform 11" id="11"/>
          <p:cNvSpPr/>
          <p:nvPr/>
        </p:nvSpPr>
        <p:spPr>
          <a:xfrm flipH="false" flipV="false" rot="0">
            <a:off x="15708358" y="922869"/>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2091248" y="2322554"/>
            <a:ext cx="11705908" cy="6898123"/>
            <a:chOff x="0" y="0"/>
            <a:chExt cx="3083037" cy="1816790"/>
          </a:xfrm>
        </p:grpSpPr>
        <p:sp>
          <p:nvSpPr>
            <p:cNvPr name="Freeform 13" id="13"/>
            <p:cNvSpPr/>
            <p:nvPr/>
          </p:nvSpPr>
          <p:spPr>
            <a:xfrm flipH="false" flipV="false" rot="0">
              <a:off x="0" y="0"/>
              <a:ext cx="3083037" cy="1816790"/>
            </a:xfrm>
            <a:custGeom>
              <a:avLst/>
              <a:gdLst/>
              <a:ahLst/>
              <a:cxnLst/>
              <a:rect r="r" b="b" t="t" l="l"/>
              <a:pathLst>
                <a:path h="1816790" w="3083037">
                  <a:moveTo>
                    <a:pt x="66137" y="0"/>
                  </a:moveTo>
                  <a:lnTo>
                    <a:pt x="3016901" y="0"/>
                  </a:lnTo>
                  <a:cubicBezTo>
                    <a:pt x="3034441" y="0"/>
                    <a:pt x="3051263" y="6968"/>
                    <a:pt x="3063666" y="19371"/>
                  </a:cubicBezTo>
                  <a:cubicBezTo>
                    <a:pt x="3076069" y="31774"/>
                    <a:pt x="3083037" y="48596"/>
                    <a:pt x="3083037" y="66137"/>
                  </a:cubicBezTo>
                  <a:lnTo>
                    <a:pt x="3083037" y="1750653"/>
                  </a:lnTo>
                  <a:cubicBezTo>
                    <a:pt x="3083037" y="1787179"/>
                    <a:pt x="3053427" y="1816790"/>
                    <a:pt x="3016901" y="1816790"/>
                  </a:cubicBezTo>
                  <a:lnTo>
                    <a:pt x="66137" y="1816790"/>
                  </a:lnTo>
                  <a:cubicBezTo>
                    <a:pt x="48596" y="1816790"/>
                    <a:pt x="31774" y="1809822"/>
                    <a:pt x="19371" y="1797419"/>
                  </a:cubicBezTo>
                  <a:cubicBezTo>
                    <a:pt x="6968" y="1785016"/>
                    <a:pt x="0" y="1768193"/>
                    <a:pt x="0" y="1750653"/>
                  </a:cubicBezTo>
                  <a:lnTo>
                    <a:pt x="0" y="66137"/>
                  </a:lnTo>
                  <a:cubicBezTo>
                    <a:pt x="0" y="48596"/>
                    <a:pt x="6968" y="31774"/>
                    <a:pt x="19371" y="19371"/>
                  </a:cubicBezTo>
                  <a:cubicBezTo>
                    <a:pt x="31774" y="6968"/>
                    <a:pt x="48596" y="0"/>
                    <a:pt x="66137" y="0"/>
                  </a:cubicBezTo>
                  <a:close/>
                </a:path>
              </a:pathLst>
            </a:custGeom>
            <a:solidFill>
              <a:srgbClr val="FFFFFF"/>
            </a:solidFill>
            <a:ln w="38100" cap="rnd">
              <a:solidFill>
                <a:srgbClr val="487307"/>
              </a:solidFill>
              <a:prstDash val="solid"/>
              <a:round/>
            </a:ln>
          </p:spPr>
        </p:sp>
        <p:sp>
          <p:nvSpPr>
            <p:cNvPr name="TextBox 14" id="14"/>
            <p:cNvSpPr txBox="true"/>
            <p:nvPr/>
          </p:nvSpPr>
          <p:spPr>
            <a:xfrm>
              <a:off x="0" y="-38100"/>
              <a:ext cx="3083037" cy="185489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199253" y="898228"/>
            <a:ext cx="14830814" cy="848868"/>
          </a:xfrm>
          <a:prstGeom prst="rect">
            <a:avLst/>
          </a:prstGeom>
        </p:spPr>
        <p:txBody>
          <a:bodyPr anchor="t" rtlCol="false" tIns="0" lIns="0" bIns="0" rIns="0">
            <a:spAutoFit/>
          </a:bodyPr>
          <a:lstStyle/>
          <a:p>
            <a:pPr algn="l">
              <a:lnSpc>
                <a:spcPts val="6230"/>
              </a:lnSpc>
            </a:pPr>
            <a:r>
              <a:rPr lang="en-US" sz="6699" b="true">
                <a:solidFill>
                  <a:srgbClr val="70821F"/>
                </a:solidFill>
                <a:latin typeface="Garet Bold"/>
                <a:ea typeface="Garet Bold"/>
                <a:cs typeface="Garet Bold"/>
                <a:sym typeface="Garet Bold"/>
              </a:rPr>
              <a:t>Real-Time Soil Monitoring</a:t>
            </a:r>
          </a:p>
        </p:txBody>
      </p:sp>
      <p:sp>
        <p:nvSpPr>
          <p:cNvPr name="TextBox 16" id="16"/>
          <p:cNvSpPr txBox="true"/>
          <p:nvPr/>
        </p:nvSpPr>
        <p:spPr>
          <a:xfrm rot="0">
            <a:off x="0" y="2758389"/>
            <a:ext cx="9669743" cy="6286660"/>
          </a:xfrm>
          <a:prstGeom prst="rect">
            <a:avLst/>
          </a:prstGeom>
        </p:spPr>
        <p:txBody>
          <a:bodyPr anchor="t" rtlCol="false" tIns="0" lIns="0" bIns="0" rIns="0">
            <a:spAutoFit/>
          </a:bodyPr>
          <a:lstStyle/>
          <a:p>
            <a:pPr algn="l">
              <a:lnSpc>
                <a:spcPts val="4191"/>
              </a:lnSpc>
            </a:pPr>
            <a:r>
              <a:rPr lang="en-US" sz="2993" i="true" b="true">
                <a:solidFill>
                  <a:srgbClr val="000000"/>
                </a:solidFill>
                <a:latin typeface="Poppins Bold Italics"/>
                <a:ea typeface="Poppins Bold Italics"/>
                <a:cs typeface="Poppins Bold Italics"/>
                <a:sym typeface="Poppins Bold Italics"/>
              </a:rPr>
              <a:t>Sensors installed in various locations to gather data on:</a:t>
            </a:r>
          </a:p>
          <a:p>
            <a:pPr algn="l" marL="646337" indent="-323168" lvl="1">
              <a:lnSpc>
                <a:spcPts val="4191"/>
              </a:lnSpc>
              <a:buFont typeface="Arial"/>
              <a:buChar char="•"/>
            </a:pPr>
            <a:r>
              <a:rPr lang="en-US" sz="2993" i="true">
                <a:solidFill>
                  <a:srgbClr val="000000"/>
                </a:solidFill>
                <a:latin typeface="Poppins Italics"/>
                <a:ea typeface="Poppins Italics"/>
                <a:cs typeface="Poppins Italics"/>
                <a:sym typeface="Poppins Italics"/>
              </a:rPr>
              <a:t>Moisture levels</a:t>
            </a:r>
          </a:p>
          <a:p>
            <a:pPr algn="l" marL="646337" indent="-323168" lvl="1">
              <a:lnSpc>
                <a:spcPts val="4191"/>
              </a:lnSpc>
              <a:buFont typeface="Arial"/>
              <a:buChar char="•"/>
            </a:pPr>
            <a:r>
              <a:rPr lang="en-US" sz="2993" i="true">
                <a:solidFill>
                  <a:srgbClr val="000000"/>
                </a:solidFill>
                <a:latin typeface="Poppins Italics"/>
                <a:ea typeface="Poppins Italics"/>
                <a:cs typeface="Poppins Italics"/>
                <a:sym typeface="Poppins Italics"/>
              </a:rPr>
              <a:t>Nutrient content</a:t>
            </a:r>
          </a:p>
          <a:p>
            <a:pPr algn="l" marL="646337" indent="-323168" lvl="1">
              <a:lnSpc>
                <a:spcPts val="4191"/>
              </a:lnSpc>
              <a:buFont typeface="Arial"/>
              <a:buChar char="•"/>
            </a:pPr>
            <a:r>
              <a:rPr lang="en-US" sz="2993" i="true">
                <a:solidFill>
                  <a:srgbClr val="000000"/>
                </a:solidFill>
                <a:latin typeface="Poppins Italics"/>
                <a:ea typeface="Poppins Italics"/>
                <a:cs typeface="Poppins Italics"/>
                <a:sym typeface="Poppins Italics"/>
              </a:rPr>
              <a:t>pH levels</a:t>
            </a:r>
          </a:p>
          <a:p>
            <a:pPr algn="l" marL="646337" indent="-323168" lvl="1">
              <a:lnSpc>
                <a:spcPts val="4191"/>
              </a:lnSpc>
              <a:buFont typeface="Arial"/>
              <a:buChar char="•"/>
            </a:pPr>
            <a:r>
              <a:rPr lang="en-US" sz="2993" i="true">
                <a:solidFill>
                  <a:srgbClr val="000000"/>
                </a:solidFill>
                <a:latin typeface="Poppins Italics"/>
                <a:ea typeface="Poppins Italics"/>
                <a:cs typeface="Poppins Italics"/>
                <a:sym typeface="Poppins Italics"/>
              </a:rPr>
              <a:t>Provides real-time insights into soil health</a:t>
            </a:r>
          </a:p>
          <a:p>
            <a:pPr algn="l" marL="646337" indent="-323168" lvl="1">
              <a:lnSpc>
                <a:spcPts val="4191"/>
              </a:lnSpc>
              <a:buFont typeface="Arial"/>
              <a:buChar char="•"/>
            </a:pPr>
            <a:r>
              <a:rPr lang="en-US" sz="2993" i="true">
                <a:solidFill>
                  <a:srgbClr val="000000"/>
                </a:solidFill>
                <a:latin typeface="Poppins Italics"/>
                <a:ea typeface="Poppins Italics"/>
                <a:cs typeface="Poppins Italics"/>
                <a:sym typeface="Poppins Italics"/>
              </a:rPr>
              <a:t>Helps farmers understand soil conditions and make informed decisions</a:t>
            </a:r>
          </a:p>
          <a:p>
            <a:pPr algn="l" marL="646337" indent="-323168" lvl="1">
              <a:lnSpc>
                <a:spcPts val="4191"/>
              </a:lnSpc>
              <a:buFont typeface="Arial"/>
              <a:buChar char="•"/>
            </a:pPr>
            <a:r>
              <a:rPr lang="en-US" sz="2993" i="true">
                <a:solidFill>
                  <a:srgbClr val="000000"/>
                </a:solidFill>
                <a:latin typeface="Poppins Italics"/>
                <a:ea typeface="Poppins Italics"/>
                <a:cs typeface="Poppins Italics"/>
                <a:sym typeface="Poppins Italics"/>
              </a:rPr>
              <a:t>Ensures crops receive the right amount of water and nutrients based on current soil needs</a:t>
            </a:r>
          </a:p>
          <a:p>
            <a:pPr algn="l">
              <a:lnSpc>
                <a:spcPts val="419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2"/>
            <a:stretch>
              <a:fillRect l="0" t="0" r="0" b="0"/>
            </a:stretch>
          </a:blipFill>
        </p:spPr>
      </p:sp>
      <p:sp>
        <p:nvSpPr>
          <p:cNvPr name="Freeform 13" id="13"/>
          <p:cNvSpPr/>
          <p:nvPr/>
        </p:nvSpPr>
        <p:spPr>
          <a:xfrm flipH="false" flipV="false" rot="0">
            <a:off x="-16" y="-9"/>
            <a:ext cx="18453944" cy="10380344"/>
          </a:xfrm>
          <a:custGeom>
            <a:avLst/>
            <a:gdLst/>
            <a:ahLst/>
            <a:cxnLst/>
            <a:rect r="r" b="b" t="t" l="l"/>
            <a:pathLst>
              <a:path h="10380344" w="18453944">
                <a:moveTo>
                  <a:pt x="0" y="0"/>
                </a:moveTo>
                <a:lnTo>
                  <a:pt x="18453944" y="0"/>
                </a:lnTo>
                <a:lnTo>
                  <a:pt x="18453944" y="10380343"/>
                </a:lnTo>
                <a:lnTo>
                  <a:pt x="0" y="10380343"/>
                </a:lnTo>
                <a:lnTo>
                  <a:pt x="0" y="0"/>
                </a:lnTo>
                <a:close/>
              </a:path>
            </a:pathLst>
          </a:custGeom>
          <a:blipFill>
            <a:blip r:embed="rId2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2" id="12"/>
          <p:cNvGrpSpPr/>
          <p:nvPr/>
        </p:nvGrpSpPr>
        <p:grpSpPr>
          <a:xfrm rot="0">
            <a:off x="1017969" y="-96746"/>
            <a:ext cx="15408000" cy="1145400"/>
            <a:chOff x="0" y="0"/>
            <a:chExt cx="20544000" cy="1527200"/>
          </a:xfrm>
        </p:grpSpPr>
        <p:sp>
          <p:nvSpPr>
            <p:cNvPr name="Freeform 13" id="13"/>
            <p:cNvSpPr/>
            <p:nvPr/>
          </p:nvSpPr>
          <p:spPr>
            <a:xfrm flipH="false" flipV="false" rot="0">
              <a:off x="0" y="0"/>
              <a:ext cx="20544000" cy="1527200"/>
            </a:xfrm>
            <a:custGeom>
              <a:avLst/>
              <a:gdLst/>
              <a:ahLst/>
              <a:cxnLst/>
              <a:rect r="r" b="b" t="t" l="l"/>
              <a:pathLst>
                <a:path h="1527200" w="20544000">
                  <a:moveTo>
                    <a:pt x="0" y="0"/>
                  </a:moveTo>
                  <a:lnTo>
                    <a:pt x="20544000" y="0"/>
                  </a:lnTo>
                  <a:lnTo>
                    <a:pt x="20544000" y="1527200"/>
                  </a:lnTo>
                  <a:lnTo>
                    <a:pt x="0" y="1527200"/>
                  </a:lnTo>
                  <a:close/>
                </a:path>
              </a:pathLst>
            </a:custGeom>
            <a:solidFill>
              <a:srgbClr val="000000">
                <a:alpha val="0"/>
              </a:srgbClr>
            </a:solidFill>
          </p:spPr>
        </p:sp>
        <p:sp>
          <p:nvSpPr>
            <p:cNvPr name="TextBox 14" id="14"/>
            <p:cNvSpPr txBox="true"/>
            <p:nvPr/>
          </p:nvSpPr>
          <p:spPr>
            <a:xfrm>
              <a:off x="0" y="-38100"/>
              <a:ext cx="20544000" cy="1565300"/>
            </a:xfrm>
            <a:prstGeom prst="rect">
              <a:avLst/>
            </a:prstGeom>
          </p:spPr>
          <p:txBody>
            <a:bodyPr anchor="t" rtlCol="false" tIns="0" lIns="0" bIns="0" rIns="0"/>
            <a:lstStyle/>
            <a:p>
              <a:pPr algn="ctr">
                <a:lnSpc>
                  <a:spcPts val="7920"/>
                </a:lnSpc>
              </a:pPr>
              <a:r>
                <a:rPr lang="en-US" sz="6600" b="true">
                  <a:solidFill>
                    <a:srgbClr val="454550"/>
                  </a:solidFill>
                  <a:latin typeface="Arimo Bold"/>
                  <a:ea typeface="Arimo Bold"/>
                  <a:cs typeface="Arimo Bold"/>
                  <a:sym typeface="Arimo Bold"/>
                </a:rPr>
                <a:t>FLOWCHART</a:t>
              </a:r>
            </a:p>
          </p:txBody>
        </p:sp>
      </p:grpSp>
      <p:sp>
        <p:nvSpPr>
          <p:cNvPr name="Freeform 15" id="15"/>
          <p:cNvSpPr/>
          <p:nvPr/>
        </p:nvSpPr>
        <p:spPr>
          <a:xfrm flipH="false" flipV="false" rot="0">
            <a:off x="0" y="1078800"/>
            <a:ext cx="18288000" cy="9208200"/>
          </a:xfrm>
          <a:custGeom>
            <a:avLst/>
            <a:gdLst/>
            <a:ahLst/>
            <a:cxnLst/>
            <a:rect r="r" b="b" t="t" l="l"/>
            <a:pathLst>
              <a:path h="9208200" w="18288000">
                <a:moveTo>
                  <a:pt x="0" y="0"/>
                </a:moveTo>
                <a:lnTo>
                  <a:pt x="18288000" y="0"/>
                </a:lnTo>
                <a:lnTo>
                  <a:pt x="18288000" y="9208200"/>
                </a:lnTo>
                <a:lnTo>
                  <a:pt x="0" y="9208200"/>
                </a:lnTo>
                <a:lnTo>
                  <a:pt x="0" y="0"/>
                </a:lnTo>
                <a:close/>
              </a:path>
            </a:pathLst>
          </a:custGeom>
          <a:blipFill>
            <a:blip r:embed="rId22"/>
            <a:stretch>
              <a:fillRect l="0" t="-76457" r="0" b="-76457"/>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E3BB">
                <a:alpha val="100000"/>
              </a:srgbClr>
            </a:gs>
            <a:gs pos="100000">
              <a:srgbClr val="FEF0D8">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4868549" y="-677182"/>
            <a:ext cx="4427103" cy="1703604"/>
          </a:xfrm>
          <a:custGeom>
            <a:avLst/>
            <a:gdLst/>
            <a:ahLst/>
            <a:cxnLst/>
            <a:rect r="r" b="b" t="t" l="l"/>
            <a:pathLst>
              <a:path h="1703604" w="4427103">
                <a:moveTo>
                  <a:pt x="0" y="0"/>
                </a:moveTo>
                <a:lnTo>
                  <a:pt x="4427103" y="0"/>
                </a:lnTo>
                <a:lnTo>
                  <a:pt x="4427103" y="1703603"/>
                </a:lnTo>
                <a:lnTo>
                  <a:pt x="0" y="170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61801" y="4077058"/>
            <a:ext cx="3467508" cy="896744"/>
          </a:xfrm>
          <a:custGeom>
            <a:avLst/>
            <a:gdLst/>
            <a:ahLst/>
            <a:cxnLst/>
            <a:rect r="r" b="b" t="t" l="l"/>
            <a:pathLst>
              <a:path h="896744" w="3467508">
                <a:moveTo>
                  <a:pt x="0" y="0"/>
                </a:moveTo>
                <a:lnTo>
                  <a:pt x="3467509" y="0"/>
                </a:lnTo>
                <a:lnTo>
                  <a:pt x="3467509" y="896744"/>
                </a:lnTo>
                <a:lnTo>
                  <a:pt x="0" y="896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0715" y="6137294"/>
            <a:ext cx="3018466" cy="780615"/>
          </a:xfrm>
          <a:custGeom>
            <a:avLst/>
            <a:gdLst/>
            <a:ahLst/>
            <a:cxnLst/>
            <a:rect r="r" b="b" t="t" l="l"/>
            <a:pathLst>
              <a:path h="780615" w="3018466">
                <a:moveTo>
                  <a:pt x="0" y="0"/>
                </a:moveTo>
                <a:lnTo>
                  <a:pt x="3018467" y="0"/>
                </a:lnTo>
                <a:lnTo>
                  <a:pt x="3018467" y="780615"/>
                </a:lnTo>
                <a:lnTo>
                  <a:pt x="0" y="780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0463" y="99707"/>
            <a:ext cx="1784648" cy="752074"/>
          </a:xfrm>
          <a:custGeom>
            <a:avLst/>
            <a:gdLst/>
            <a:ahLst/>
            <a:cxnLst/>
            <a:rect r="r" b="b" t="t" l="l"/>
            <a:pathLst>
              <a:path h="752074" w="1784648">
                <a:moveTo>
                  <a:pt x="0" y="0"/>
                </a:moveTo>
                <a:lnTo>
                  <a:pt x="1784647" y="0"/>
                </a:lnTo>
                <a:lnTo>
                  <a:pt x="1784647" y="752074"/>
                </a:lnTo>
                <a:lnTo>
                  <a:pt x="0" y="752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34694" y="8127327"/>
            <a:ext cx="26987250" cy="4006451"/>
          </a:xfrm>
          <a:custGeom>
            <a:avLst/>
            <a:gdLst/>
            <a:ahLst/>
            <a:cxnLst/>
            <a:rect r="r" b="b" t="t" l="l"/>
            <a:pathLst>
              <a:path h="4006451" w="26987250">
                <a:moveTo>
                  <a:pt x="0" y="0"/>
                </a:moveTo>
                <a:lnTo>
                  <a:pt x="26987251" y="0"/>
                </a:lnTo>
                <a:lnTo>
                  <a:pt x="26987251" y="4006451"/>
                </a:lnTo>
                <a:lnTo>
                  <a:pt x="0" y="40064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87672" y="8479610"/>
            <a:ext cx="25214900" cy="3801450"/>
          </a:xfrm>
          <a:custGeom>
            <a:avLst/>
            <a:gdLst/>
            <a:ahLst/>
            <a:cxnLst/>
            <a:rect r="r" b="b" t="t" l="l"/>
            <a:pathLst>
              <a:path h="3801450" w="25214900">
                <a:moveTo>
                  <a:pt x="0" y="0"/>
                </a:moveTo>
                <a:lnTo>
                  <a:pt x="25214900" y="0"/>
                </a:lnTo>
                <a:lnTo>
                  <a:pt x="25214900" y="3801450"/>
                </a:lnTo>
                <a:lnTo>
                  <a:pt x="0" y="3801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 y="8277022"/>
            <a:ext cx="739871" cy="1092967"/>
          </a:xfrm>
          <a:custGeom>
            <a:avLst/>
            <a:gdLst/>
            <a:ahLst/>
            <a:cxnLst/>
            <a:rect r="r" b="b" t="t" l="l"/>
            <a:pathLst>
              <a:path h="1092967" w="739871">
                <a:moveTo>
                  <a:pt x="0" y="0"/>
                </a:moveTo>
                <a:lnTo>
                  <a:pt x="739871" y="0"/>
                </a:lnTo>
                <a:lnTo>
                  <a:pt x="739871" y="1092967"/>
                </a:lnTo>
                <a:lnTo>
                  <a:pt x="0" y="1092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0800" y="9275303"/>
            <a:ext cx="18369600" cy="1030048"/>
          </a:xfrm>
          <a:custGeom>
            <a:avLst/>
            <a:gdLst/>
            <a:ahLst/>
            <a:cxnLst/>
            <a:rect r="r" b="b" t="t" l="l"/>
            <a:pathLst>
              <a:path h="1030048" w="18369600">
                <a:moveTo>
                  <a:pt x="0" y="0"/>
                </a:moveTo>
                <a:lnTo>
                  <a:pt x="18369600" y="0"/>
                </a:lnTo>
                <a:lnTo>
                  <a:pt x="18369600" y="1030048"/>
                </a:lnTo>
                <a:lnTo>
                  <a:pt x="0" y="1030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7994350" y="8362054"/>
            <a:ext cx="587304" cy="922860"/>
          </a:xfrm>
          <a:custGeom>
            <a:avLst/>
            <a:gdLst/>
            <a:ahLst/>
            <a:cxnLst/>
            <a:rect r="r" b="b" t="t" l="l"/>
            <a:pathLst>
              <a:path h="922860" w="587304">
                <a:moveTo>
                  <a:pt x="0" y="0"/>
                </a:moveTo>
                <a:lnTo>
                  <a:pt x="587304" y="0"/>
                </a:lnTo>
                <a:lnTo>
                  <a:pt x="587304" y="922860"/>
                </a:lnTo>
                <a:lnTo>
                  <a:pt x="0" y="9228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7006040" y="8132217"/>
            <a:ext cx="587304" cy="1237799"/>
          </a:xfrm>
          <a:custGeom>
            <a:avLst/>
            <a:gdLst/>
            <a:ahLst/>
            <a:cxnLst/>
            <a:rect r="r" b="b" t="t" l="l"/>
            <a:pathLst>
              <a:path h="1237799" w="587304">
                <a:moveTo>
                  <a:pt x="0" y="0"/>
                </a:moveTo>
                <a:lnTo>
                  <a:pt x="587304" y="0"/>
                </a:lnTo>
                <a:lnTo>
                  <a:pt x="587304" y="1237799"/>
                </a:lnTo>
                <a:lnTo>
                  <a:pt x="0" y="12377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0" y="21484"/>
            <a:ext cx="18288000" cy="10244031"/>
          </a:xfrm>
          <a:custGeom>
            <a:avLst/>
            <a:gdLst/>
            <a:ahLst/>
            <a:cxnLst/>
            <a:rect r="r" b="b" t="t" l="l"/>
            <a:pathLst>
              <a:path h="10244031" w="18288000">
                <a:moveTo>
                  <a:pt x="0" y="0"/>
                </a:moveTo>
                <a:lnTo>
                  <a:pt x="18288000" y="0"/>
                </a:lnTo>
                <a:lnTo>
                  <a:pt x="18288000" y="10244032"/>
                </a:lnTo>
                <a:lnTo>
                  <a:pt x="0" y="10244032"/>
                </a:lnTo>
                <a:lnTo>
                  <a:pt x="0" y="0"/>
                </a:lnTo>
                <a:close/>
              </a:path>
            </a:pathLst>
          </a:custGeom>
          <a:blipFill>
            <a:blip r:embed="rId2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DAGcG391HFA</dc:identifier>
  <dcterms:modified xsi:type="dcterms:W3CDTF">2011-08-01T06:04:30Z</dcterms:modified>
  <cp:revision>1</cp:revision>
  <dc:title>SMART KRISHI.pptx</dc:title>
</cp:coreProperties>
</file>